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65" r:id="rId2"/>
    <p:sldId id="373" r:id="rId3"/>
    <p:sldId id="447" r:id="rId4"/>
    <p:sldId id="442" r:id="rId5"/>
    <p:sldId id="444" r:id="rId6"/>
    <p:sldId id="452" r:id="rId7"/>
    <p:sldId id="453" r:id="rId8"/>
    <p:sldId id="454" r:id="rId9"/>
    <p:sldId id="455" r:id="rId10"/>
    <p:sldId id="456" r:id="rId11"/>
    <p:sldId id="457" r:id="rId12"/>
    <p:sldId id="458" r:id="rId13"/>
    <p:sldId id="445" r:id="rId14"/>
    <p:sldId id="459" r:id="rId15"/>
    <p:sldId id="460" r:id="rId16"/>
    <p:sldId id="461" r:id="rId17"/>
    <p:sldId id="462" r:id="rId18"/>
    <p:sldId id="463" r:id="rId19"/>
    <p:sldId id="464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49" r:id="rId28"/>
    <p:sldId id="474" r:id="rId29"/>
    <p:sldId id="475" r:id="rId30"/>
    <p:sldId id="476" r:id="rId31"/>
    <p:sldId id="477" r:id="rId32"/>
    <p:sldId id="478" r:id="rId33"/>
    <p:sldId id="479" r:id="rId34"/>
    <p:sldId id="480" r:id="rId35"/>
    <p:sldId id="481" r:id="rId36"/>
    <p:sldId id="482" r:id="rId37"/>
    <p:sldId id="483" r:id="rId38"/>
    <p:sldId id="450" r:id="rId39"/>
    <p:sldId id="484" r:id="rId40"/>
    <p:sldId id="506" r:id="rId41"/>
    <p:sldId id="485" r:id="rId42"/>
    <p:sldId id="486" r:id="rId43"/>
    <p:sldId id="487" r:id="rId44"/>
    <p:sldId id="488" r:id="rId45"/>
    <p:sldId id="489" r:id="rId46"/>
    <p:sldId id="490" r:id="rId47"/>
    <p:sldId id="491" r:id="rId48"/>
    <p:sldId id="492" r:id="rId49"/>
    <p:sldId id="493" r:id="rId50"/>
    <p:sldId id="451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3" r:id="rId61"/>
    <p:sldId id="504" r:id="rId62"/>
    <p:sldId id="505" r:id="rId63"/>
    <p:sldId id="448" r:id="rId64"/>
  </p:sldIdLst>
  <p:sldSz cx="9144000" cy="6858000" type="screen4x3"/>
  <p:notesSz cx="6858000" cy="9144000"/>
  <p:embeddedFontLst>
    <p:embeddedFont>
      <p:font typeface="HY견고딕" pitchFamily="18" charset="-127"/>
      <p:regular r:id="rId67"/>
    </p:embeddedFont>
    <p:embeddedFont>
      <p:font typeface="맑은 고딕" pitchFamily="50" charset="-127"/>
      <p:regular r:id="rId68"/>
      <p:bold r:id="rId69"/>
    </p:embeddedFont>
    <p:embeddedFont>
      <p:font typeface="Tahoma" pitchFamily="34" charset="0"/>
      <p:regular r:id="rId70"/>
      <p:bold r:id="rId71"/>
    </p:embeddedFont>
    <p:embeddedFont>
      <p:font typeface="Arial Black" pitchFamily="34" charset="0"/>
      <p:bold r:id="rId7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E96"/>
    <a:srgbClr val="FF7C80"/>
    <a:srgbClr val="FDEBD7"/>
    <a:srgbClr val="F505F5"/>
    <a:srgbClr val="F765E2"/>
    <a:srgbClr val="96CFAC"/>
    <a:srgbClr val="F6AD3A"/>
    <a:srgbClr val="FABE00"/>
    <a:srgbClr val="02AF7E"/>
    <a:srgbClr val="F49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35" autoAdjust="0"/>
    <p:restoredTop sz="92734" autoAdjust="0"/>
  </p:normalViewPr>
  <p:slideViewPr>
    <p:cSldViewPr>
      <p:cViewPr varScale="1">
        <p:scale>
          <a:sx n="80" d="100"/>
          <a:sy n="80" d="100"/>
        </p:scale>
        <p:origin x="-1771" y="-86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50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2021-09-26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2021-09-26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65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8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3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146814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39052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6184" y="155984"/>
            <a:ext cx="8761706" cy="378705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7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=""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=""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2021-09-26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3" r:id="rId3"/>
    <p:sldLayoutId id="2147484230" r:id="rId4"/>
    <p:sldLayoutId id="2147484231" r:id="rId5"/>
    <p:sldLayoutId id="2147484232" r:id="rId6"/>
    <p:sldLayoutId id="2147484235" r:id="rId7"/>
    <p:sldLayoutId id="2147484234" r:id="rId8"/>
    <p:sldLayoutId id="2147484228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데이터베이스</a:t>
            </a:r>
          </a:p>
          <a:p>
            <a:pPr lvl="1"/>
            <a:r>
              <a:rPr lang="en-US" altLang="ko-KR" dirty="0" smtClean="0"/>
              <a:t>9</a:t>
            </a:r>
            <a:r>
              <a:rPr lang="ko-KR" altLang="en-US" dirty="0"/>
              <a:t>장에서 설치한 </a:t>
            </a:r>
            <a:r>
              <a:rPr lang="en-US" altLang="ko-KR" dirty="0"/>
              <a:t>H2 </a:t>
            </a:r>
            <a:r>
              <a:rPr lang="ko-KR" altLang="en-US" dirty="0"/>
              <a:t>데이터베이스를 그대로 </a:t>
            </a:r>
            <a:r>
              <a:rPr lang="ko-KR" altLang="en-US" dirty="0" smtClean="0"/>
              <a:t>사용함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접속 모드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smtClean="0"/>
              <a:t>네트워크 </a:t>
            </a:r>
            <a:r>
              <a:rPr lang="ko-KR" altLang="en-US" dirty="0" smtClean="0"/>
              <a:t>모드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테이블명</a:t>
            </a:r>
            <a:r>
              <a:rPr lang="en-US" altLang="ko-KR" dirty="0"/>
              <a:t>: </a:t>
            </a:r>
            <a:r>
              <a:rPr lang="en-US" altLang="ko-KR" dirty="0" smtClean="0"/>
              <a:t>news</a:t>
            </a:r>
          </a:p>
          <a:p>
            <a:pPr lvl="2"/>
            <a:endParaRPr lang="en-US" altLang="ko-KR" dirty="0"/>
          </a:p>
          <a:p>
            <a:r>
              <a:rPr lang="ko-KR" altLang="en-US" dirty="0"/>
              <a:t>모델</a:t>
            </a:r>
          </a:p>
          <a:p>
            <a:pPr lvl="1"/>
            <a:r>
              <a:rPr lang="en-US" altLang="ko-KR" dirty="0"/>
              <a:t>news </a:t>
            </a:r>
            <a:r>
              <a:rPr lang="ko-KR" altLang="en-US" dirty="0"/>
              <a:t>테이블과 연동해 데이터를 처리하기 위한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컨트롤러 </a:t>
            </a:r>
            <a:r>
              <a:rPr lang="ko-KR" altLang="en-US" dirty="0"/>
              <a:t>이외의 다른 자바 </a:t>
            </a:r>
            <a:r>
              <a:rPr lang="ko-KR" altLang="en-US" dirty="0" smtClean="0"/>
              <a:t>애플리케이션에서도 </a:t>
            </a:r>
            <a:r>
              <a:rPr lang="ko-KR" altLang="en-US" dirty="0"/>
              <a:t>사용이 가능한 독립적 구조를 </a:t>
            </a:r>
            <a:r>
              <a:rPr lang="ko-KR" altLang="en-US" dirty="0" smtClean="0"/>
              <a:t>가짐</a:t>
            </a:r>
            <a:endParaRPr lang="en-US" altLang="ko-KR" dirty="0"/>
          </a:p>
          <a:p>
            <a:pPr lvl="1"/>
            <a:r>
              <a:rPr lang="en-US" altLang="ko-KR" dirty="0" smtClean="0"/>
              <a:t>News.java</a:t>
            </a:r>
            <a:r>
              <a:rPr lang="en-US" altLang="ko-KR" dirty="0"/>
              <a:t>: </a:t>
            </a:r>
            <a:r>
              <a:rPr lang="ko-KR" altLang="en-US" dirty="0"/>
              <a:t>뉴스 테이블 구조와 </a:t>
            </a:r>
            <a:r>
              <a:rPr lang="ko-KR" altLang="en-US" dirty="0" err="1"/>
              <a:t>매핑되는</a:t>
            </a:r>
            <a:r>
              <a:rPr lang="ko-KR" altLang="en-US" dirty="0"/>
              <a:t> </a:t>
            </a:r>
            <a:r>
              <a:rPr lang="en-US" altLang="ko-KR" dirty="0"/>
              <a:t>DO </a:t>
            </a:r>
            <a:r>
              <a:rPr lang="ko-KR" altLang="en-US" dirty="0"/>
              <a:t>클래스</a:t>
            </a:r>
          </a:p>
          <a:p>
            <a:pPr lvl="1"/>
            <a:r>
              <a:rPr lang="en-US" altLang="ko-KR" dirty="0" smtClean="0"/>
              <a:t>NewsDAO.java</a:t>
            </a:r>
            <a:r>
              <a:rPr lang="en-US" altLang="ko-KR" dirty="0"/>
              <a:t>: </a:t>
            </a:r>
            <a:r>
              <a:rPr lang="ko-KR" altLang="en-US" dirty="0"/>
              <a:t>뉴스 데이터 처리를 위한 </a:t>
            </a:r>
            <a:r>
              <a:rPr lang="en-US" altLang="ko-KR" dirty="0"/>
              <a:t>DAO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25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컨트롤러</a:t>
            </a:r>
            <a:endParaRPr lang="ko-KR" altLang="en-US" dirty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9-2]</a:t>
            </a:r>
            <a:r>
              <a:rPr lang="ko-KR" altLang="en-US" dirty="0" smtClean="0"/>
              <a:t>에서 만든 컨트롤러 구조를 개선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• </a:t>
            </a:r>
            <a:r>
              <a:rPr lang="en-US" altLang="ko-KR" dirty="0"/>
              <a:t>NewsController.java: </a:t>
            </a:r>
            <a:r>
              <a:rPr lang="ko-KR" altLang="en-US" dirty="0"/>
              <a:t>뉴스 관리 서비스 </a:t>
            </a:r>
            <a:r>
              <a:rPr lang="ko-KR" altLang="en-US" dirty="0" smtClean="0"/>
              <a:t>컨트롤러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err="1"/>
              <a:t>뷰</a:t>
            </a:r>
            <a:endParaRPr lang="ko-KR" altLang="en-US" dirty="0"/>
          </a:p>
          <a:p>
            <a:pPr lvl="1"/>
            <a:r>
              <a:rPr lang="ko-KR" altLang="en-US" dirty="0" smtClean="0"/>
              <a:t>뉴스 </a:t>
            </a:r>
            <a:r>
              <a:rPr lang="ko-KR" altLang="en-US" dirty="0"/>
              <a:t>등록</a:t>
            </a:r>
            <a:r>
              <a:rPr lang="en-US" altLang="ko-KR" dirty="0"/>
              <a:t>, </a:t>
            </a:r>
            <a:r>
              <a:rPr lang="ko-KR" altLang="en-US" dirty="0"/>
              <a:t>목록</a:t>
            </a:r>
            <a:r>
              <a:rPr lang="en-US" altLang="ko-KR" dirty="0"/>
              <a:t>, </a:t>
            </a:r>
            <a:r>
              <a:rPr lang="ko-KR" altLang="en-US" dirty="0"/>
              <a:t>보기</a:t>
            </a:r>
            <a:r>
              <a:rPr lang="en-US" altLang="ko-KR" dirty="0"/>
              <a:t>, </a:t>
            </a:r>
            <a:r>
              <a:rPr lang="ko-KR" altLang="en-US" dirty="0"/>
              <a:t>삭제의 네 가지 기능을 </a:t>
            </a:r>
            <a:r>
              <a:rPr lang="ko-KR" altLang="en-US" dirty="0" smtClean="0"/>
              <a:t>제공하며</a:t>
            </a:r>
            <a:r>
              <a:rPr lang="en-US" altLang="ko-KR" dirty="0"/>
              <a:t>, </a:t>
            </a:r>
            <a:r>
              <a:rPr lang="ko-KR" altLang="en-US" dirty="0"/>
              <a:t>화면은 </a:t>
            </a:r>
            <a:r>
              <a:rPr lang="en-US" altLang="ko-KR" dirty="0"/>
              <a:t>2</a:t>
            </a:r>
            <a:r>
              <a:rPr lang="ko-KR" altLang="en-US" dirty="0"/>
              <a:t>개로 </a:t>
            </a:r>
            <a:r>
              <a:rPr lang="ko-KR" altLang="en-US" dirty="0" smtClean="0"/>
              <a:t>구성됨</a:t>
            </a:r>
            <a:endParaRPr lang="en-US" altLang="ko-KR" dirty="0"/>
          </a:p>
          <a:p>
            <a:pPr lvl="1"/>
            <a:r>
              <a:rPr lang="en-US" altLang="ko-KR" dirty="0" err="1" smtClean="0"/>
              <a:t>newsList.jsp</a:t>
            </a:r>
            <a:r>
              <a:rPr lang="en-US" altLang="ko-KR" dirty="0"/>
              <a:t>: </a:t>
            </a:r>
            <a:r>
              <a:rPr lang="ko-KR" altLang="en-US" dirty="0"/>
              <a:t>뉴스 관리 메인 화면으로 목록을 보여주고 삭제와 등록을 위한</a:t>
            </a:r>
            <a:r>
              <a:rPr lang="en-US" altLang="ko-KR" dirty="0" smtClean="0"/>
              <a:t>UI </a:t>
            </a:r>
            <a:r>
              <a:rPr lang="ko-KR" altLang="en-US" dirty="0"/>
              <a:t>제공</a:t>
            </a:r>
          </a:p>
          <a:p>
            <a:pPr lvl="1"/>
            <a:r>
              <a:rPr lang="en-US" altLang="ko-KR" dirty="0" err="1" smtClean="0"/>
              <a:t>newsView.jsp</a:t>
            </a:r>
            <a:r>
              <a:rPr lang="en-US" altLang="ko-KR" dirty="0"/>
              <a:t>: </a:t>
            </a:r>
            <a:r>
              <a:rPr lang="ko-KR" altLang="en-US" dirty="0"/>
              <a:t>특정 뉴스를 선택했을 때 사진과 함께 기사 내용을 보여줌</a:t>
            </a:r>
          </a:p>
        </p:txBody>
      </p:sp>
    </p:spTree>
    <p:extLst>
      <p:ext uri="{BB962C8B-B14F-4D97-AF65-F5344CB8AC3E}">
        <p14:creationId xmlns:p14="http://schemas.microsoft.com/office/powerpoint/2010/main" val="349957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구조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14" y="1628800"/>
            <a:ext cx="5974773" cy="247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87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</a:t>
            </a:r>
            <a:r>
              <a:rPr lang="en-US" altLang="ko-KR" sz="4000" b="1" dirty="0">
                <a:latin typeface="+mn-ea"/>
                <a:ea typeface="+mn-ea"/>
              </a:rPr>
              <a:t>2</a:t>
            </a:r>
          </a:p>
          <a:p>
            <a:pPr algn="ctr"/>
            <a:r>
              <a:rPr lang="ko-KR" altLang="en-US" sz="4000" b="1" dirty="0" smtClean="0">
                <a:latin typeface="+mn-ea"/>
                <a:ea typeface="+mn-ea"/>
              </a:rPr>
              <a:t>모델 구현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42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뉴스 </a:t>
            </a:r>
            <a:r>
              <a:rPr lang="ko-KR" altLang="en-US" dirty="0"/>
              <a:t>기사 데이터베이스는 제목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등록 날짜와 시간으로 </a:t>
            </a:r>
            <a:r>
              <a:rPr lang="ko-KR" altLang="en-US" dirty="0" smtClean="0"/>
              <a:t>구성됨 </a:t>
            </a:r>
            <a:endParaRPr lang="en-US" altLang="ko-KR" dirty="0" smtClean="0"/>
          </a:p>
          <a:p>
            <a:pPr lvl="1"/>
            <a:r>
              <a:rPr lang="en-US" altLang="ko-KR" dirty="0"/>
              <a:t>H2</a:t>
            </a:r>
            <a:r>
              <a:rPr lang="ko-KR" altLang="en-US" dirty="0"/>
              <a:t>를 실행하고 웹 콘솔로 로그인한 후에 테이블 생성 </a:t>
            </a:r>
            <a:r>
              <a:rPr lang="en-US" altLang="ko-KR" dirty="0"/>
              <a:t>SQL</a:t>
            </a:r>
            <a:r>
              <a:rPr lang="ko-KR" altLang="en-US" dirty="0"/>
              <a:t>을 작성하여 실행</a:t>
            </a:r>
            <a:r>
              <a:rPr lang="en-US" altLang="ko-KR" dirty="0"/>
              <a:t>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sz="1500" dirty="0" smtClean="0"/>
              <a:t>테이블의 이름</a:t>
            </a:r>
            <a:r>
              <a:rPr lang="en-US" altLang="ko-KR" sz="1500" dirty="0" smtClean="0"/>
              <a:t>: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news</a:t>
            </a:r>
            <a:endParaRPr lang="en-US" altLang="ko-KR" sz="1500" dirty="0" smtClean="0"/>
          </a:p>
          <a:p>
            <a:pPr lvl="1"/>
            <a:r>
              <a:rPr lang="en-US" altLang="ko-KR" sz="1500" dirty="0" smtClean="0"/>
              <a:t>aid</a:t>
            </a:r>
            <a:r>
              <a:rPr lang="en-US" altLang="ko-KR" sz="1500" dirty="0"/>
              <a:t>: </a:t>
            </a:r>
            <a:r>
              <a:rPr lang="ko-KR" altLang="en-US" sz="1500" dirty="0"/>
              <a:t>기사 고유 아이디인 </a:t>
            </a:r>
            <a:r>
              <a:rPr lang="ko-KR" altLang="en-US" sz="1500" dirty="0" err="1"/>
              <a:t>기본키</a:t>
            </a:r>
            <a:r>
              <a:rPr lang="en-US" altLang="ko-KR" sz="1500" dirty="0"/>
              <a:t>(PK), </a:t>
            </a:r>
            <a:r>
              <a:rPr lang="ko-KR" altLang="en-US" sz="1500" dirty="0"/>
              <a:t>자동 증가 칼럼</a:t>
            </a:r>
          </a:p>
          <a:p>
            <a:pPr lvl="1"/>
            <a:r>
              <a:rPr lang="en-US" altLang="ko-KR" sz="1500" dirty="0" smtClean="0"/>
              <a:t>title</a:t>
            </a:r>
            <a:r>
              <a:rPr lang="en-US" altLang="ko-KR" sz="1500" dirty="0"/>
              <a:t>: </a:t>
            </a:r>
            <a:r>
              <a:rPr lang="ko-KR" altLang="en-US" sz="1500" dirty="0"/>
              <a:t>기사 제목</a:t>
            </a:r>
            <a:r>
              <a:rPr lang="en-US" altLang="ko-KR" sz="1500" dirty="0"/>
              <a:t>, </a:t>
            </a:r>
            <a:r>
              <a:rPr lang="ko-KR" altLang="en-US" sz="1500" dirty="0"/>
              <a:t>문자열</a:t>
            </a:r>
          </a:p>
          <a:p>
            <a:pPr lvl="1"/>
            <a:r>
              <a:rPr lang="en-US" altLang="ko-KR" sz="1500" dirty="0" err="1" smtClean="0"/>
              <a:t>img</a:t>
            </a:r>
            <a:r>
              <a:rPr lang="en-US" altLang="ko-KR" sz="1500" dirty="0"/>
              <a:t>: </a:t>
            </a:r>
            <a:r>
              <a:rPr lang="ko-KR" altLang="en-US" sz="1500" dirty="0"/>
              <a:t>사진 경로</a:t>
            </a:r>
            <a:r>
              <a:rPr lang="en-US" altLang="ko-KR" sz="1500" dirty="0"/>
              <a:t>, </a:t>
            </a:r>
            <a:r>
              <a:rPr lang="ko-KR" altLang="en-US" sz="1500" dirty="0"/>
              <a:t>문자열</a:t>
            </a:r>
          </a:p>
          <a:p>
            <a:pPr lvl="1"/>
            <a:r>
              <a:rPr lang="en-US" altLang="ko-KR" sz="1500" dirty="0" smtClean="0"/>
              <a:t>date</a:t>
            </a:r>
            <a:r>
              <a:rPr lang="en-US" altLang="ko-KR" sz="1500" dirty="0"/>
              <a:t>: </a:t>
            </a:r>
            <a:r>
              <a:rPr lang="ko-KR" altLang="en-US" sz="1500" dirty="0"/>
              <a:t>등록 날짜와 시간</a:t>
            </a:r>
            <a:r>
              <a:rPr lang="en-US" altLang="ko-KR" sz="1500" dirty="0"/>
              <a:t>, </a:t>
            </a:r>
            <a:r>
              <a:rPr lang="ko-KR" altLang="en-US" sz="1500" dirty="0"/>
              <a:t>타임스탬프 타입</a:t>
            </a:r>
          </a:p>
          <a:p>
            <a:pPr lvl="1"/>
            <a:r>
              <a:rPr lang="en-US" altLang="ko-KR" sz="1500" dirty="0" smtClean="0"/>
              <a:t>content</a:t>
            </a:r>
            <a:r>
              <a:rPr lang="en-US" altLang="ko-KR" sz="1500" dirty="0"/>
              <a:t>: </a:t>
            </a:r>
            <a:r>
              <a:rPr lang="ko-KR" altLang="en-US" sz="1500" dirty="0"/>
              <a:t>기사 내용</a:t>
            </a:r>
            <a:r>
              <a:rPr lang="en-US" altLang="ko-KR" sz="1500" dirty="0"/>
              <a:t>, </a:t>
            </a:r>
            <a:r>
              <a:rPr lang="ko-KR" altLang="en-US" sz="1500" dirty="0"/>
              <a:t>긴 텍스트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09" y="1960265"/>
            <a:ext cx="6748583" cy="193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00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News </a:t>
            </a:r>
            <a:r>
              <a:rPr lang="ko-KR" altLang="en-US" dirty="0" smtClean="0"/>
              <a:t>클래스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News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뉴스 </a:t>
            </a:r>
            <a:r>
              <a:rPr lang="ko-KR" altLang="en-US" dirty="0"/>
              <a:t>데이터 구조를 표현하기 위한 </a:t>
            </a:r>
            <a:r>
              <a:rPr lang="en-US" altLang="ko-KR" dirty="0"/>
              <a:t>DO </a:t>
            </a:r>
            <a:r>
              <a:rPr lang="ko-KR" altLang="en-US" dirty="0"/>
              <a:t>클래스로</a:t>
            </a:r>
            <a:r>
              <a:rPr lang="en-US" altLang="ko-KR" dirty="0"/>
              <a:t>, </a:t>
            </a:r>
            <a:r>
              <a:rPr lang="ko-KR" altLang="en-US" dirty="0"/>
              <a:t>테이블 구조와 일치해야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화면에 </a:t>
            </a:r>
            <a:r>
              <a:rPr lang="ko-KR" altLang="en-US" dirty="0"/>
              <a:t>보이는 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/</a:t>
            </a:r>
            <a:r>
              <a:rPr lang="ko-KR" altLang="en-US" dirty="0" smtClean="0"/>
              <a:t>시간 정보를 </a:t>
            </a:r>
            <a:r>
              <a:rPr lang="ko-KR" altLang="en-US" dirty="0"/>
              <a:t>처리하기 위해서는 </a:t>
            </a:r>
            <a:r>
              <a:rPr lang="en-US" altLang="ko-KR" dirty="0"/>
              <a:t>Date </a:t>
            </a:r>
            <a:r>
              <a:rPr lang="ko-KR" altLang="en-US" dirty="0" smtClean="0"/>
              <a:t>타입보다 </a:t>
            </a:r>
            <a:r>
              <a:rPr lang="ko-KR" altLang="en-US" dirty="0" smtClean="0"/>
              <a:t>문자열이 </a:t>
            </a:r>
            <a:r>
              <a:rPr lang="ko-KR" altLang="en-US" dirty="0"/>
              <a:t>유리하므로 </a:t>
            </a:r>
            <a:r>
              <a:rPr lang="en-US" altLang="ko-KR" dirty="0"/>
              <a:t>News </a:t>
            </a:r>
            <a:r>
              <a:rPr lang="ko-KR" altLang="en-US" dirty="0"/>
              <a:t>클래스에서는 날짜</a:t>
            </a:r>
            <a:r>
              <a:rPr lang="en-US" altLang="ko-KR" dirty="0"/>
              <a:t>/</a:t>
            </a:r>
            <a:r>
              <a:rPr lang="ko-KR" altLang="en-US" dirty="0"/>
              <a:t>시간 정보를 문자열로 </a:t>
            </a:r>
            <a:r>
              <a:rPr lang="ko-KR" altLang="en-US" dirty="0" smtClean="0"/>
              <a:t>처리함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실제 </a:t>
            </a:r>
            <a:r>
              <a:rPr lang="ko-KR" altLang="en-US" dirty="0" smtClean="0"/>
              <a:t>데이터베이스 </a:t>
            </a:r>
            <a:r>
              <a:rPr lang="ko-KR" altLang="en-US" dirty="0"/>
              <a:t>테이블에 저장되거나 검색할 때는 날짜 형식이 적용되도록 </a:t>
            </a:r>
            <a:r>
              <a:rPr lang="ko-KR" altLang="en-US" dirty="0" smtClean="0"/>
              <a:t>구현함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606" y="2852936"/>
            <a:ext cx="6154789" cy="2783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8174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NewsDAO</a:t>
            </a:r>
            <a:r>
              <a:rPr lang="en-US" altLang="ko-KR" dirty="0" smtClean="0"/>
              <a:t> </a:t>
            </a:r>
            <a:r>
              <a:rPr lang="ko-KR" altLang="en-US" dirty="0"/>
              <a:t>클래스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NewsDAO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news </a:t>
            </a:r>
            <a:r>
              <a:rPr lang="ko-KR" altLang="en-US" dirty="0"/>
              <a:t>테이블과 연동해서 뉴스 등록</a:t>
            </a:r>
            <a:r>
              <a:rPr lang="en-US" altLang="ko-KR" dirty="0"/>
              <a:t>, </a:t>
            </a:r>
            <a:r>
              <a:rPr lang="ko-KR" altLang="en-US" dirty="0"/>
              <a:t>목록 가져오기</a:t>
            </a:r>
            <a:r>
              <a:rPr lang="en-US" altLang="ko-KR" dirty="0"/>
              <a:t>, </a:t>
            </a:r>
            <a:r>
              <a:rPr lang="ko-KR" altLang="en-US" dirty="0"/>
              <a:t>삭제 기능을 </a:t>
            </a:r>
            <a:r>
              <a:rPr lang="ko-KR" altLang="en-US" dirty="0" smtClean="0"/>
              <a:t>제공하기 </a:t>
            </a:r>
            <a:r>
              <a:rPr lang="ko-KR" altLang="en-US" dirty="0"/>
              <a:t>위한 </a:t>
            </a:r>
            <a:r>
              <a:rPr lang="en-US" altLang="ko-KR" dirty="0"/>
              <a:t>DAO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ko-KR" altLang="en-US" dirty="0"/>
              <a:t>구현 기능 이외의 기능</a:t>
            </a:r>
            <a:r>
              <a:rPr lang="en-US" altLang="ko-KR" dirty="0"/>
              <a:t>(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검색 등</a:t>
            </a:r>
            <a:r>
              <a:rPr lang="en-US" altLang="ko-KR" dirty="0"/>
              <a:t>)</a:t>
            </a:r>
            <a:r>
              <a:rPr lang="ko-KR" altLang="en-US" dirty="0"/>
              <a:t>이 필요한 경우 </a:t>
            </a:r>
            <a:r>
              <a:rPr lang="en-US" altLang="ko-KR" dirty="0"/>
              <a:t>DAO </a:t>
            </a:r>
            <a:r>
              <a:rPr lang="ko-KR" altLang="en-US" dirty="0" smtClean="0"/>
              <a:t>클래스에 </a:t>
            </a:r>
            <a:r>
              <a:rPr lang="ko-KR" altLang="en-US" dirty="0" err="1"/>
              <a:t>메서드를</a:t>
            </a:r>
            <a:r>
              <a:rPr lang="ko-KR" altLang="en-US" dirty="0"/>
              <a:t> 추가해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05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NewsDAO</a:t>
            </a:r>
            <a:r>
              <a:rPr lang="en-US" altLang="ko-KR" dirty="0" smtClean="0"/>
              <a:t> </a:t>
            </a:r>
            <a:r>
              <a:rPr lang="ko-KR" altLang="en-US" dirty="0"/>
              <a:t>클래스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open( ) </a:t>
            </a:r>
            <a:r>
              <a:rPr lang="ko-KR" altLang="en-US" dirty="0" err="1"/>
              <a:t>메서드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 smtClean="0"/>
              <a:t>데이터베이스 </a:t>
            </a:r>
            <a:r>
              <a:rPr lang="ko-KR" altLang="en-US" dirty="0"/>
              <a:t>연결을 위한 클래스 기본 </a:t>
            </a:r>
            <a:r>
              <a:rPr lang="ko-KR" altLang="en-US" dirty="0" smtClean="0"/>
              <a:t>구조 작성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JDBC </a:t>
            </a:r>
            <a:r>
              <a:rPr lang="ko-KR" altLang="en-US" dirty="0"/>
              <a:t>관련 패키지를 </a:t>
            </a:r>
            <a:r>
              <a:rPr lang="en-US" altLang="ko-KR" dirty="0"/>
              <a:t>import</a:t>
            </a:r>
            <a:r>
              <a:rPr lang="ko-KR" altLang="en-US" dirty="0" smtClean="0"/>
              <a:t>할 때는 </a:t>
            </a:r>
            <a:r>
              <a:rPr lang="en-US" altLang="ko-KR" dirty="0" err="1"/>
              <a:t>java.sql</a:t>
            </a:r>
            <a:r>
              <a:rPr lang="ko-KR" altLang="en-US" dirty="0"/>
              <a:t>을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2132856"/>
            <a:ext cx="6123246" cy="3808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NewsDAO</a:t>
            </a:r>
            <a:r>
              <a:rPr lang="en-US" altLang="ko-KR" dirty="0" smtClean="0"/>
              <a:t> </a:t>
            </a:r>
            <a:r>
              <a:rPr lang="ko-KR" altLang="en-US" dirty="0"/>
              <a:t>클래스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addNews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뉴스를 추가하는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인자로 </a:t>
            </a:r>
            <a:r>
              <a:rPr lang="en-US" altLang="ko-KR" dirty="0"/>
              <a:t>DO </a:t>
            </a:r>
            <a:r>
              <a:rPr lang="ko-KR" altLang="en-US" dirty="0"/>
              <a:t>클래스인 </a:t>
            </a:r>
            <a:r>
              <a:rPr lang="en-US" altLang="ko-KR" dirty="0"/>
              <a:t>News </a:t>
            </a:r>
            <a:r>
              <a:rPr lang="ko-KR" altLang="en-US" dirty="0"/>
              <a:t>타입을 받아 </a:t>
            </a:r>
            <a:r>
              <a:rPr lang="en-US" altLang="ko-KR" dirty="0"/>
              <a:t>SQL</a:t>
            </a:r>
            <a:r>
              <a:rPr lang="ko-KR" altLang="en-US" dirty="0"/>
              <a:t>을 완성해 실행하는 </a:t>
            </a:r>
            <a:r>
              <a:rPr lang="ko-KR" altLang="en-US" dirty="0" smtClean="0"/>
              <a:t>구조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CURRENT_TIMESTAMP</a:t>
            </a:r>
            <a:r>
              <a:rPr lang="en-US" altLang="ko-KR" dirty="0"/>
              <a:t>( )</a:t>
            </a:r>
            <a:r>
              <a:rPr lang="ko-KR" altLang="en-US" dirty="0"/>
              <a:t>를 이용해 현재 날짜</a:t>
            </a:r>
            <a:r>
              <a:rPr lang="en-US" altLang="ko-KR" dirty="0"/>
              <a:t>/</a:t>
            </a:r>
            <a:r>
              <a:rPr lang="ko-KR" altLang="en-US" dirty="0"/>
              <a:t>시간 정보가 </a:t>
            </a:r>
            <a:r>
              <a:rPr lang="ko-KR" altLang="en-US" dirty="0" smtClean="0"/>
              <a:t>등록</a:t>
            </a:r>
            <a:endParaRPr lang="en-US" altLang="ko-KR" dirty="0"/>
          </a:p>
          <a:p>
            <a:pPr lvl="2"/>
            <a:r>
              <a:rPr lang="en-US" altLang="ko-KR" dirty="0" smtClean="0"/>
              <a:t>try(conn</a:t>
            </a:r>
            <a:r>
              <a:rPr lang="en-US" altLang="ko-KR" dirty="0"/>
              <a:t>; </a:t>
            </a:r>
            <a:r>
              <a:rPr lang="en-US" altLang="ko-KR" dirty="0" err="1"/>
              <a:t>pstmt</a:t>
            </a:r>
            <a:r>
              <a:rPr lang="en-US" altLang="ko-KR" dirty="0"/>
              <a:t>) </a:t>
            </a:r>
            <a:r>
              <a:rPr lang="ko-KR" altLang="en-US" dirty="0"/>
              <a:t>부분은 </a:t>
            </a:r>
            <a:r>
              <a:rPr lang="en-US" altLang="ko-KR" dirty="0"/>
              <a:t>try-with-resource </a:t>
            </a:r>
            <a:r>
              <a:rPr lang="ko-KR" altLang="en-US" dirty="0"/>
              <a:t>기법이 적용된 부분으로 예외 발생 시 해당 </a:t>
            </a:r>
            <a:r>
              <a:rPr lang="ko-KR" altLang="en-US" dirty="0" smtClean="0"/>
              <a:t>리소스를 </a:t>
            </a:r>
            <a:r>
              <a:rPr lang="ko-KR" altLang="en-US" dirty="0"/>
              <a:t>자동으로 </a:t>
            </a:r>
            <a:r>
              <a:rPr lang="en-US" altLang="ko-KR" dirty="0" smtClean="0"/>
              <a:t>close</a:t>
            </a:r>
            <a:r>
              <a:rPr lang="ko-KR" altLang="en-US" dirty="0"/>
              <a:t>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1916832"/>
            <a:ext cx="6103533" cy="3284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15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NewsDAO</a:t>
            </a:r>
            <a:r>
              <a:rPr lang="en-US" altLang="ko-KR" dirty="0" smtClean="0"/>
              <a:t> </a:t>
            </a:r>
            <a:r>
              <a:rPr lang="ko-KR" altLang="en-US" dirty="0"/>
              <a:t>클래스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getAll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 smtClean="0"/>
              <a:t>뉴스 </a:t>
            </a:r>
            <a:r>
              <a:rPr lang="ko-KR" altLang="en-US" dirty="0"/>
              <a:t>기사 목록 전체를 가지고 오기 위한 </a:t>
            </a:r>
            <a:r>
              <a:rPr lang="en-US" altLang="ko-KR" dirty="0" err="1"/>
              <a:t>getAll</a:t>
            </a:r>
            <a:r>
              <a:rPr lang="en-US" altLang="ko-KR" dirty="0"/>
              <a:t>( ) </a:t>
            </a:r>
            <a:r>
              <a:rPr lang="ko-KR" altLang="en-US" dirty="0" err="1" smtClean="0"/>
              <a:t>메서드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뉴스 </a:t>
            </a:r>
            <a:r>
              <a:rPr lang="ko-KR" altLang="en-US" dirty="0"/>
              <a:t>목록을 컨트롤러로 전달하기 위해 </a:t>
            </a:r>
            <a:r>
              <a:rPr lang="en-US" altLang="ko-KR" dirty="0"/>
              <a:t>List </a:t>
            </a:r>
            <a:r>
              <a:rPr lang="ko-KR" altLang="en-US" dirty="0"/>
              <a:t>타입을 </a:t>
            </a:r>
            <a:r>
              <a:rPr lang="ko-KR" altLang="en-US" dirty="0" smtClean="0"/>
              <a:t>리턴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1960899"/>
            <a:ext cx="6111417" cy="4648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041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NewsDAO</a:t>
            </a:r>
            <a:r>
              <a:rPr lang="en-US" altLang="ko-KR" dirty="0" smtClean="0"/>
              <a:t> </a:t>
            </a:r>
            <a:r>
              <a:rPr lang="ko-KR" altLang="en-US" dirty="0"/>
              <a:t>클래스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getNews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</a:t>
            </a:r>
            <a:r>
              <a:rPr lang="ko-KR" altLang="en-US" dirty="0" err="1"/>
              <a:t>소</a:t>
            </a:r>
            <a:r>
              <a:rPr lang="ko-KR" altLang="en-US" dirty="0" err="1" smtClean="0"/>
              <a:t>드</a:t>
            </a:r>
            <a:r>
              <a:rPr lang="ko-KR" altLang="en-US" dirty="0" smtClean="0"/>
              <a:t> 구현</a:t>
            </a:r>
            <a:endParaRPr lang="ko-KR" altLang="en-US" dirty="0"/>
          </a:p>
          <a:p>
            <a:pPr lvl="1"/>
            <a:r>
              <a:rPr lang="ko-KR" altLang="en-US" dirty="0" smtClean="0"/>
              <a:t>뉴스 </a:t>
            </a:r>
            <a:r>
              <a:rPr lang="ko-KR" altLang="en-US" dirty="0"/>
              <a:t>목록에서 뉴스를 선택했을 때 특정 뉴스 기사의 세부 내용을 </a:t>
            </a:r>
            <a:r>
              <a:rPr lang="ko-KR" altLang="en-US" dirty="0" smtClean="0"/>
              <a:t>보여주는 </a:t>
            </a:r>
            <a:r>
              <a:rPr lang="ko-KR" altLang="en-US" dirty="0" err="1" smtClean="0"/>
              <a:t>메서드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선택한 </a:t>
            </a:r>
            <a:r>
              <a:rPr lang="ko-KR" altLang="en-US" dirty="0"/>
              <a:t>기사의 </a:t>
            </a:r>
            <a:r>
              <a:rPr lang="en-US" altLang="ko-KR" dirty="0"/>
              <a:t>aid(PK)</a:t>
            </a:r>
            <a:r>
              <a:rPr lang="ko-KR" altLang="en-US" dirty="0"/>
              <a:t>를 인자로 받아 </a:t>
            </a:r>
            <a:r>
              <a:rPr lang="en-US" altLang="ko-KR" dirty="0"/>
              <a:t>News </a:t>
            </a:r>
            <a:r>
              <a:rPr lang="ko-KR" altLang="en-US" dirty="0"/>
              <a:t>타입을 </a:t>
            </a:r>
            <a:r>
              <a:rPr lang="ko-KR" altLang="en-US" dirty="0" err="1" smtClean="0"/>
              <a:t>리턴하며</a:t>
            </a:r>
            <a:r>
              <a:rPr lang="en-US" altLang="ko-KR" dirty="0"/>
              <a:t> </a:t>
            </a:r>
            <a:r>
              <a:rPr lang="ko-KR" altLang="en-US" dirty="0" smtClean="0"/>
              <a:t>모든 </a:t>
            </a:r>
            <a:r>
              <a:rPr lang="ko-KR" altLang="en-US" dirty="0"/>
              <a:t>필드 항목을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getAll</a:t>
            </a:r>
            <a:r>
              <a:rPr lang="en-US" altLang="ko-KR" dirty="0"/>
              <a:t>( )</a:t>
            </a:r>
            <a:r>
              <a:rPr lang="ko-KR" altLang="en-US" dirty="0"/>
              <a:t>과 비슷한 구조이지만 검색 결과는 하나이기 때문에 </a:t>
            </a:r>
            <a:r>
              <a:rPr lang="en-US" altLang="ko-KR" dirty="0" err="1"/>
              <a:t>ResultSet</a:t>
            </a:r>
            <a:r>
              <a:rPr lang="ko-KR" altLang="en-US" dirty="0"/>
              <a:t>에서 </a:t>
            </a:r>
            <a:r>
              <a:rPr lang="en-US" altLang="ko-KR" dirty="0"/>
              <a:t>next( )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</a:t>
            </a:r>
            <a:r>
              <a:rPr lang="ko-KR" altLang="en-US" dirty="0"/>
              <a:t>한 번만 호출하고 데이터를 가지고 </a:t>
            </a:r>
            <a:r>
              <a:rPr lang="ko-KR" altLang="en-US" dirty="0" smtClean="0"/>
              <a:t>옴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1"/>
            <a:r>
              <a:rPr lang="ko-KR" altLang="en-US" dirty="0" smtClean="0"/>
              <a:t>문제가 </a:t>
            </a:r>
            <a:r>
              <a:rPr lang="ko-KR" altLang="en-US" dirty="0"/>
              <a:t>발생해 선택된 </a:t>
            </a:r>
            <a:r>
              <a:rPr lang="en-US" altLang="ko-KR" dirty="0"/>
              <a:t>aid</a:t>
            </a:r>
            <a:r>
              <a:rPr lang="ko-KR" altLang="en-US" dirty="0"/>
              <a:t>의 뉴스 기사가 없을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if(</a:t>
            </a:r>
            <a:r>
              <a:rPr lang="en-US" altLang="ko-KR" dirty="0" err="1" smtClean="0"/>
              <a:t>rs.next</a:t>
            </a:r>
            <a:r>
              <a:rPr lang="en-US" altLang="ko-KR" dirty="0"/>
              <a:t>( ) == null)</a:t>
            </a:r>
            <a:r>
              <a:rPr lang="ko-KR" altLang="en-US" dirty="0"/>
              <a:t>인 </a:t>
            </a:r>
            <a:r>
              <a:rPr lang="ko-KR" altLang="en-US" dirty="0" smtClean="0"/>
              <a:t>경우 </a:t>
            </a:r>
            <a:r>
              <a:rPr lang="ko-KR" altLang="en-US" dirty="0"/>
              <a:t>예외를 </a:t>
            </a:r>
            <a:r>
              <a:rPr lang="ko-KR" altLang="en-US" dirty="0" smtClean="0"/>
              <a:t>발생시킴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342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NewsDAO</a:t>
            </a:r>
            <a:r>
              <a:rPr lang="en-US" altLang="ko-KR" dirty="0" smtClean="0"/>
              <a:t> </a:t>
            </a:r>
            <a:r>
              <a:rPr lang="ko-KR" altLang="en-US" dirty="0"/>
              <a:t>클래스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getNews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</a:t>
            </a:r>
            <a:r>
              <a:rPr lang="ko-KR" altLang="en-US" dirty="0" err="1"/>
              <a:t>소</a:t>
            </a:r>
            <a:r>
              <a:rPr lang="ko-KR" altLang="en-US" dirty="0" err="1" smtClean="0"/>
              <a:t>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48" y="1268760"/>
            <a:ext cx="6119305" cy="519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02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NewsDAO</a:t>
            </a:r>
            <a:r>
              <a:rPr lang="en-US" altLang="ko-KR" dirty="0" smtClean="0"/>
              <a:t> </a:t>
            </a:r>
            <a:r>
              <a:rPr lang="ko-KR" altLang="en-US" dirty="0"/>
              <a:t>클래스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delNews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</a:t>
            </a:r>
            <a:r>
              <a:rPr lang="ko-KR" altLang="en-US" dirty="0" err="1"/>
              <a:t>소</a:t>
            </a:r>
            <a:r>
              <a:rPr lang="ko-KR" altLang="en-US" dirty="0" err="1" smtClean="0"/>
              <a:t>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NewsDAO</a:t>
            </a:r>
            <a:r>
              <a:rPr lang="ko-KR" altLang="en-US" dirty="0"/>
              <a:t>의 마지막 부분인 뉴스 삭제를 위한 </a:t>
            </a:r>
            <a:r>
              <a:rPr lang="en-US" altLang="ko-KR" dirty="0" err="1"/>
              <a:t>delNews</a:t>
            </a:r>
            <a:r>
              <a:rPr lang="en-US" altLang="ko-KR" dirty="0"/>
              <a:t>( ) </a:t>
            </a:r>
            <a:r>
              <a:rPr lang="ko-KR" altLang="en-US" dirty="0" err="1" smtClean="0"/>
              <a:t>메서드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삭제할 </a:t>
            </a:r>
            <a:r>
              <a:rPr lang="ko-KR" altLang="en-US" dirty="0"/>
              <a:t>뉴스의 </a:t>
            </a:r>
            <a:r>
              <a:rPr lang="en-US" altLang="ko-KR" dirty="0"/>
              <a:t>aid</a:t>
            </a:r>
            <a:r>
              <a:rPr lang="ko-KR" altLang="en-US" dirty="0"/>
              <a:t>를 받아 뉴스를 </a:t>
            </a:r>
            <a:r>
              <a:rPr lang="ko-KR" altLang="en-US" dirty="0" smtClean="0"/>
              <a:t>삭제함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별도의 </a:t>
            </a:r>
            <a:r>
              <a:rPr lang="ko-KR" altLang="en-US" dirty="0" err="1"/>
              <a:t>리턴은</a:t>
            </a:r>
            <a:r>
              <a:rPr lang="ko-KR" altLang="en-US" dirty="0"/>
              <a:t> </a:t>
            </a:r>
            <a:r>
              <a:rPr lang="ko-KR" altLang="en-US" dirty="0" smtClean="0"/>
              <a:t>없고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실행 결과 삭제된 뉴스가 없는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 </a:t>
            </a:r>
            <a:r>
              <a:rPr lang="ko-KR" altLang="en-US" dirty="0"/>
              <a:t>예외를 </a:t>
            </a:r>
            <a:r>
              <a:rPr lang="ko-KR" altLang="en-US" dirty="0" smtClean="0"/>
              <a:t>발생시킴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2484348"/>
            <a:ext cx="6123246" cy="324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596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NewsDAO</a:t>
            </a:r>
            <a:r>
              <a:rPr lang="en-US" altLang="ko-KR" dirty="0" smtClean="0"/>
              <a:t> </a:t>
            </a:r>
            <a:r>
              <a:rPr lang="ko-KR" altLang="en-US" dirty="0"/>
              <a:t>클래스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NewsDAO</a:t>
            </a:r>
            <a:r>
              <a:rPr lang="ko-KR" altLang="en-US" dirty="0"/>
              <a:t>의 전체 코드</a:t>
            </a: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91682" y="1484784"/>
            <a:ext cx="6160637" cy="4068224"/>
            <a:chOff x="1747266" y="1268760"/>
            <a:chExt cx="6160637" cy="406822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266" y="1268760"/>
              <a:ext cx="6146905" cy="1297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771" y="2588817"/>
              <a:ext cx="6131132" cy="2748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5873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NewsDAO</a:t>
            </a:r>
            <a:r>
              <a:rPr lang="en-US" altLang="ko-KR" dirty="0" smtClean="0"/>
              <a:t> </a:t>
            </a:r>
            <a:r>
              <a:rPr lang="ko-KR" altLang="en-US" dirty="0"/>
              <a:t>클래스 구현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34" y="1052736"/>
            <a:ext cx="6131132" cy="468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2203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NewsDAO</a:t>
            </a:r>
            <a:r>
              <a:rPr lang="en-US" altLang="ko-KR" dirty="0" smtClean="0"/>
              <a:t> </a:t>
            </a:r>
            <a:r>
              <a:rPr lang="ko-KR" altLang="en-US" dirty="0"/>
              <a:t>클래스 구현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06633" y="1268760"/>
            <a:ext cx="6130735" cy="4722378"/>
            <a:chOff x="1619672" y="1412776"/>
            <a:chExt cx="6130735" cy="4722378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1412776"/>
              <a:ext cx="6119305" cy="1048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7161" y="2460417"/>
              <a:ext cx="6123246" cy="3674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5891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NewsDAO</a:t>
            </a:r>
            <a:r>
              <a:rPr lang="en-US" altLang="ko-KR" dirty="0" smtClean="0"/>
              <a:t> </a:t>
            </a:r>
            <a:r>
              <a:rPr lang="ko-KR" altLang="en-US" dirty="0"/>
              <a:t>클래스 구현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05945" y="692697"/>
            <a:ext cx="6132110" cy="6165304"/>
            <a:chOff x="1547664" y="908720"/>
            <a:chExt cx="6146905" cy="6513589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908720"/>
              <a:ext cx="6146905" cy="48497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0469" y="5758426"/>
              <a:ext cx="6119305" cy="1663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5780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</a:t>
            </a:r>
            <a:r>
              <a:rPr lang="en-US" altLang="ko-KR" sz="4000" b="1" dirty="0" smtClean="0">
                <a:latin typeface="+mn-ea"/>
                <a:ea typeface="+mn-ea"/>
              </a:rPr>
              <a:t>3</a:t>
            </a:r>
            <a:endParaRPr lang="en-US" altLang="ko-KR" sz="4000" b="1" dirty="0">
              <a:latin typeface="+mn-ea"/>
              <a:ea typeface="+mn-ea"/>
            </a:endParaRPr>
          </a:p>
          <a:p>
            <a:pPr algn="ctr"/>
            <a:r>
              <a:rPr lang="ko-KR" altLang="en-US" sz="4000" b="1" dirty="0" smtClean="0">
                <a:latin typeface="+mn-ea"/>
                <a:ea typeface="+mn-ea"/>
              </a:rPr>
              <a:t>컨트롤러 구현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552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init</a:t>
            </a:r>
            <a:r>
              <a:rPr lang="en-US" altLang="ko-KR" dirty="0" smtClean="0"/>
              <a:t>( )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NewsController</a:t>
            </a:r>
            <a:r>
              <a:rPr lang="en-US" altLang="ko-KR" dirty="0" smtClean="0"/>
              <a:t> </a:t>
            </a:r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ko-KR" altLang="en-US" dirty="0" smtClean="0"/>
              <a:t>클래스 생성</a:t>
            </a:r>
            <a:endParaRPr lang="en-US" altLang="ko-KR" dirty="0" smtClean="0"/>
          </a:p>
          <a:p>
            <a:pPr lvl="1"/>
            <a:r>
              <a:rPr lang="ko-KR" altLang="en-US" dirty="0" err="1"/>
              <a:t>서블릿</a:t>
            </a:r>
            <a:r>
              <a:rPr lang="ko-KR" altLang="en-US" dirty="0"/>
              <a:t> 생성 메뉴 혹은 클래스 구현을 </a:t>
            </a:r>
            <a:r>
              <a:rPr lang="ko-KR" altLang="en-US" dirty="0" smtClean="0"/>
              <a:t>통한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클래스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컨트롤러 </a:t>
            </a:r>
            <a:r>
              <a:rPr lang="ko-KR" altLang="en-US" dirty="0"/>
              <a:t>호출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 err="1" smtClean="0"/>
              <a:t>매핑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/>
              <a:t>/</a:t>
            </a:r>
            <a:r>
              <a:rPr lang="en-US" altLang="ko-KR" dirty="0" err="1"/>
              <a:t>news.nhn</a:t>
            </a:r>
            <a:r>
              <a:rPr lang="en-US" altLang="ko-KR" dirty="0"/>
              <a:t>’</a:t>
            </a:r>
            <a:r>
              <a:rPr lang="ko-KR" altLang="en-US" dirty="0"/>
              <a:t>으로 </a:t>
            </a:r>
            <a:r>
              <a:rPr lang="ko-KR" altLang="en-US" dirty="0" smtClean="0"/>
              <a:t>설정 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네이버에서</a:t>
            </a:r>
            <a:r>
              <a:rPr lang="ko-KR" altLang="en-US" dirty="0" smtClean="0"/>
              <a:t> </a:t>
            </a:r>
            <a:r>
              <a:rPr lang="ko-KR" altLang="en-US" dirty="0"/>
              <a:t>사용하는 뉴스 기사 서비스와 유사하게 </a:t>
            </a:r>
            <a:r>
              <a:rPr lang="ko-KR" altLang="en-US" dirty="0" smtClean="0"/>
              <a:t>표현함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510377" y="2492896"/>
            <a:ext cx="6123246" cy="3449995"/>
            <a:chOff x="1869152" y="2313173"/>
            <a:chExt cx="6123246" cy="3449995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152" y="2313173"/>
              <a:ext cx="6123246" cy="2231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841" y="4544827"/>
              <a:ext cx="6119305" cy="1218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2756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service( )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service( ) </a:t>
            </a:r>
            <a:r>
              <a:rPr lang="ko-KR" altLang="en-US" dirty="0" err="1"/>
              <a:t>메서드의</a:t>
            </a:r>
            <a:r>
              <a:rPr lang="ko-KR" altLang="en-US" dirty="0"/>
              <a:t> 기본 구조</a:t>
            </a:r>
          </a:p>
          <a:p>
            <a:pPr lvl="1"/>
            <a:r>
              <a:rPr lang="en-US" altLang="ko-KR" dirty="0"/>
              <a:t>service( ) </a:t>
            </a:r>
            <a:r>
              <a:rPr lang="ko-KR" altLang="en-US" dirty="0" err="1"/>
              <a:t>메서드는</a:t>
            </a:r>
            <a:r>
              <a:rPr lang="ko-KR" altLang="en-US" dirty="0"/>
              <a:t> </a:t>
            </a:r>
            <a:r>
              <a:rPr lang="en-US" altLang="ko-KR" dirty="0" err="1"/>
              <a:t>HttpServlet</a:t>
            </a:r>
            <a:r>
              <a:rPr lang="en-US" altLang="ko-KR" dirty="0"/>
              <a:t> </a:t>
            </a:r>
            <a:r>
              <a:rPr lang="ko-KR" altLang="en-US" dirty="0"/>
              <a:t>클래스에 있는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오버라이딩한</a:t>
            </a:r>
            <a:r>
              <a:rPr lang="ko-KR" altLang="en-US" dirty="0"/>
              <a:t> 것으로 </a:t>
            </a:r>
            <a:r>
              <a:rPr lang="ko-KR" altLang="en-US" dirty="0" err="1"/>
              <a:t>서블릿이</a:t>
            </a:r>
            <a:r>
              <a:rPr lang="ko-KR" altLang="en-US" dirty="0"/>
              <a:t> </a:t>
            </a:r>
            <a:r>
              <a:rPr lang="ko-KR" altLang="en-US" dirty="0" smtClean="0"/>
              <a:t>호출될 </a:t>
            </a:r>
            <a:r>
              <a:rPr lang="ko-KR" altLang="en-US" dirty="0"/>
              <a:t>때마다 실행되는 </a:t>
            </a:r>
            <a:r>
              <a:rPr lang="ko-KR" altLang="en-US" dirty="0" err="1" smtClean="0"/>
              <a:t>메서드임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500452" y="2124275"/>
            <a:ext cx="6143097" cy="3383432"/>
            <a:chOff x="1403648" y="2124275"/>
            <a:chExt cx="6143097" cy="3383432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124275"/>
              <a:ext cx="6119305" cy="1297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670" y="3441653"/>
              <a:ext cx="6135075" cy="2066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71465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040956" y="836712"/>
            <a:ext cx="5769528" cy="224676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10</a:t>
            </a:r>
            <a:endParaRPr lang="en-US" altLang="ko-KR" sz="4000" b="1" baseline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4000" b="1" kern="1200" spc="-150" dirty="0" smtClean="0">
                <a:latin typeface="+mj-ea"/>
                <a:ea typeface="+mj-ea"/>
              </a:rPr>
              <a:t>[</a:t>
            </a:r>
            <a:r>
              <a:rPr kumimoji="1" lang="ko-KR" altLang="en-US" sz="4000" b="1" kern="1200" spc="-150" dirty="0" smtClean="0">
                <a:latin typeface="+mj-ea"/>
                <a:ea typeface="+mj-ea"/>
              </a:rPr>
              <a:t>프로젝트</a:t>
            </a:r>
            <a:r>
              <a:rPr kumimoji="1" lang="en-US" altLang="ko-KR" sz="4000" b="1" kern="1200" spc="-150" dirty="0" smtClean="0">
                <a:latin typeface="+mj-ea"/>
                <a:ea typeface="+mj-ea"/>
              </a:rPr>
              <a:t>] </a:t>
            </a: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kern="1200" spc="-150" dirty="0" smtClean="0">
                <a:latin typeface="+mj-ea"/>
                <a:ea typeface="+mj-ea"/>
              </a:rPr>
              <a:t>뉴스 기사 관리 웹 서비스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05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service( )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err="1"/>
              <a:t>리플렉션으로</a:t>
            </a:r>
            <a:r>
              <a:rPr lang="ko-KR" altLang="en-US" dirty="0"/>
              <a:t> </a:t>
            </a:r>
            <a:r>
              <a:rPr lang="ko-KR" altLang="en-US" dirty="0" err="1"/>
              <a:t>메서드</a:t>
            </a:r>
            <a:r>
              <a:rPr lang="ko-KR" altLang="en-US" dirty="0"/>
              <a:t> 호출</a:t>
            </a:r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 err="1"/>
              <a:t>리플렉션을</a:t>
            </a:r>
            <a:r>
              <a:rPr lang="ko-KR" altLang="en-US" dirty="0"/>
              <a:t> 이용해 </a:t>
            </a:r>
            <a:r>
              <a:rPr lang="en-US" altLang="ko-KR" dirty="0"/>
              <a:t>action</a:t>
            </a:r>
            <a:r>
              <a:rPr lang="ko-KR" altLang="en-US" dirty="0"/>
              <a:t>으로 전달된 이름의 </a:t>
            </a:r>
            <a:r>
              <a:rPr lang="ko-KR" altLang="en-US" dirty="0" err="1"/>
              <a:t>메서드를</a:t>
            </a:r>
            <a:r>
              <a:rPr lang="ko-KR" altLang="en-US" dirty="0"/>
              <a:t> 자동으로 </a:t>
            </a:r>
            <a:r>
              <a:rPr lang="ko-KR" altLang="en-US" dirty="0" smtClean="0"/>
              <a:t>호출함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500452" y="1844824"/>
            <a:ext cx="6143097" cy="3392957"/>
            <a:chOff x="1403648" y="2124275"/>
            <a:chExt cx="6143097" cy="3392957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124275"/>
              <a:ext cx="6119305" cy="1297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670" y="3451178"/>
              <a:ext cx="6135075" cy="2066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9235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service( )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424936" cy="5361459"/>
          </a:xfrm>
        </p:spPr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이동</a:t>
            </a:r>
          </a:p>
          <a:p>
            <a:pPr lvl="1"/>
            <a:r>
              <a:rPr lang="ko-KR" altLang="en-US" dirty="0"/>
              <a:t>요청 처리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호출한 다음 </a:t>
            </a:r>
            <a:r>
              <a:rPr lang="ko-KR" altLang="en-US" dirty="0" err="1"/>
              <a:t>리턴된</a:t>
            </a:r>
            <a:r>
              <a:rPr lang="ko-KR" altLang="en-US" dirty="0"/>
              <a:t> </a:t>
            </a:r>
            <a:r>
              <a:rPr lang="ko-KR" altLang="en-US" dirty="0" err="1"/>
              <a:t>뷰</a:t>
            </a:r>
            <a:r>
              <a:rPr lang="ko-KR" altLang="en-US" dirty="0"/>
              <a:t> 페이지로 </a:t>
            </a:r>
            <a:r>
              <a:rPr lang="ko-KR" altLang="en-US" dirty="0" smtClean="0"/>
              <a:t>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앞에서 구현했던 </a:t>
            </a:r>
            <a:r>
              <a:rPr lang="ko-KR" altLang="en-US" dirty="0" smtClean="0"/>
              <a:t>것처럼 </a:t>
            </a:r>
            <a:r>
              <a:rPr lang="en-US" altLang="ko-KR" dirty="0"/>
              <a:t>forward</a:t>
            </a:r>
            <a:r>
              <a:rPr lang="ko-KR" altLang="en-US" dirty="0"/>
              <a:t>를 하면 되는데</a:t>
            </a:r>
            <a:r>
              <a:rPr lang="en-US" altLang="ko-KR" dirty="0"/>
              <a:t>, post </a:t>
            </a:r>
            <a:r>
              <a:rPr lang="ko-KR" altLang="en-US" dirty="0"/>
              <a:t>요청을 </a:t>
            </a:r>
            <a:r>
              <a:rPr lang="en-US" altLang="ko-KR" dirty="0"/>
              <a:t>forward</a:t>
            </a:r>
            <a:r>
              <a:rPr lang="ko-KR" altLang="en-US" dirty="0"/>
              <a:t>로 처리하면 웹 브라우저를 새로 </a:t>
            </a:r>
            <a:r>
              <a:rPr lang="ko-KR" altLang="en-US" dirty="0" err="1" smtClean="0"/>
              <a:t>고침할</a:t>
            </a:r>
            <a:r>
              <a:rPr lang="ko-KR" altLang="en-US" dirty="0" smtClean="0"/>
              <a:t> </a:t>
            </a:r>
            <a:r>
              <a:rPr lang="ko-KR" altLang="en-US" dirty="0"/>
              <a:t>경우 이전 요청이 한 번 더 실행되는 문제가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/>
              <a:t>따라서 컨트롤러에서는 페이지 이동 시 </a:t>
            </a:r>
            <a:r>
              <a:rPr lang="ko-KR" altLang="en-US" dirty="0" err="1"/>
              <a:t>포워딩과</a:t>
            </a:r>
            <a:r>
              <a:rPr lang="ko-KR" altLang="en-US" dirty="0"/>
              <a:t> </a:t>
            </a:r>
            <a:r>
              <a:rPr lang="ko-KR" altLang="en-US" dirty="0" err="1"/>
              <a:t>리디렉션</a:t>
            </a:r>
            <a:r>
              <a:rPr lang="ko-KR" altLang="en-US" dirty="0"/>
              <a:t> 모두 지원할 수 있어야 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704" y="2851236"/>
            <a:ext cx="4098593" cy="31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5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service( )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이동</a:t>
            </a:r>
          </a:p>
          <a:p>
            <a:pPr lvl="1"/>
            <a:r>
              <a:rPr lang="ko-KR" altLang="en-US" dirty="0" smtClean="0"/>
              <a:t>이때 일관된 </a:t>
            </a:r>
            <a:r>
              <a:rPr lang="ko-KR" altLang="en-US" dirty="0"/>
              <a:t>방법으로 </a:t>
            </a:r>
            <a:r>
              <a:rPr lang="ko-KR" altLang="en-US" dirty="0" err="1" smtClean="0"/>
              <a:t>리디렉션을</a:t>
            </a:r>
            <a:r>
              <a:rPr lang="ko-KR" altLang="en-US" dirty="0" smtClean="0"/>
              <a:t> </a:t>
            </a:r>
            <a:r>
              <a:rPr lang="ko-KR" altLang="en-US" dirty="0"/>
              <a:t>지원하기 위한 별도의 규격화된 접근이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1"/>
            <a:r>
              <a:rPr lang="ko-KR" altLang="en-US" dirty="0"/>
              <a:t>스프링 프레임워크에서는 </a:t>
            </a:r>
            <a:r>
              <a:rPr lang="en-US" altLang="ko-KR" u="sng" dirty="0"/>
              <a:t>return </a:t>
            </a:r>
            <a:r>
              <a:rPr lang="ko-KR" altLang="en-US" u="sng" dirty="0"/>
              <a:t>“</a:t>
            </a:r>
            <a:r>
              <a:rPr lang="en-US" altLang="ko-KR" u="sng" dirty="0"/>
              <a:t>redirect:/</a:t>
            </a:r>
            <a:r>
              <a:rPr lang="ko-KR" altLang="en-US" u="sng" dirty="0" err="1"/>
              <a:t>뷰</a:t>
            </a:r>
            <a:r>
              <a:rPr lang="ko-KR" altLang="en-US" u="sng" dirty="0"/>
              <a:t> 페이지 경로”</a:t>
            </a:r>
            <a:r>
              <a:rPr lang="ko-KR" altLang="en-US" dirty="0"/>
              <a:t>와 같이 </a:t>
            </a:r>
            <a:r>
              <a:rPr lang="ko-KR" altLang="en-US" dirty="0" err="1"/>
              <a:t>리턴하면</a:t>
            </a:r>
            <a:r>
              <a:rPr lang="ko-KR" altLang="en-US" dirty="0"/>
              <a:t> </a:t>
            </a:r>
            <a:r>
              <a:rPr lang="ko-KR" altLang="en-US" dirty="0" err="1"/>
              <a:t>리디렉션이</a:t>
            </a:r>
            <a:r>
              <a:rPr lang="ko-KR" altLang="en-US" dirty="0"/>
              <a:t> 이루어지는 구조를 </a:t>
            </a:r>
            <a:r>
              <a:rPr lang="ko-KR" altLang="en-US" dirty="0" smtClean="0"/>
              <a:t>제공함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이번 </a:t>
            </a:r>
            <a:r>
              <a:rPr lang="ko-KR" altLang="en-US" dirty="0"/>
              <a:t>컨트롤러에서도 동일한 규격을 지원하도록 다음과 같이 </a:t>
            </a:r>
            <a:r>
              <a:rPr lang="ko-KR" altLang="en-US" dirty="0" err="1"/>
              <a:t>리턴에</a:t>
            </a:r>
            <a:r>
              <a:rPr lang="ko-KR" altLang="en-US" dirty="0"/>
              <a:t> 따라 </a:t>
            </a:r>
            <a:r>
              <a:rPr lang="ko-KR" altLang="en-US" dirty="0" err="1"/>
              <a:t>포워딩과</a:t>
            </a:r>
            <a:r>
              <a:rPr lang="ko-KR" altLang="en-US" dirty="0"/>
              <a:t> </a:t>
            </a:r>
            <a:r>
              <a:rPr lang="ko-KR" altLang="en-US" dirty="0" err="1"/>
              <a:t>리디렉션이</a:t>
            </a:r>
            <a:r>
              <a:rPr lang="ko-KR" altLang="en-US" dirty="0"/>
              <a:t> 구분되도록 </a:t>
            </a:r>
            <a:r>
              <a:rPr lang="ko-KR" altLang="en-US" dirty="0"/>
              <a:t>함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26" y="2996952"/>
            <a:ext cx="6709549" cy="2151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4969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addNews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뉴스 기사를 등록하기 위한 요청을 처리하는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 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이미지 </a:t>
            </a:r>
            <a:r>
              <a:rPr lang="ko-KR" altLang="en-US" dirty="0"/>
              <a:t>파일 저장을 위해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로부터 </a:t>
            </a:r>
            <a:r>
              <a:rPr lang="en-US" altLang="ko-KR" dirty="0"/>
              <a:t>Part </a:t>
            </a:r>
            <a:r>
              <a:rPr lang="ko-KR" altLang="en-US" dirty="0"/>
              <a:t>객체를 참조하고 </a:t>
            </a:r>
            <a:r>
              <a:rPr lang="en-US" altLang="ko-KR" dirty="0" err="1"/>
              <a:t>getFilename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호출해 파일 이름을 가져온 다음 </a:t>
            </a:r>
            <a:r>
              <a:rPr lang="ko-KR" altLang="en-US" dirty="0" smtClean="0"/>
              <a:t>서버의 </a:t>
            </a:r>
            <a:r>
              <a:rPr lang="ko-KR" altLang="en-US" dirty="0"/>
              <a:t>디스크에 </a:t>
            </a:r>
            <a:r>
              <a:rPr lang="ko-KR" altLang="en-US" dirty="0" smtClean="0"/>
              <a:t>저장함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 smtClean="0"/>
              <a:t>HTML </a:t>
            </a:r>
            <a:r>
              <a:rPr lang="ko-KR" altLang="en-US" dirty="0"/>
              <a:t>폼으로부터 입력된 데이터를 </a:t>
            </a:r>
            <a:r>
              <a:rPr lang="en-US" altLang="ko-KR" dirty="0" smtClean="0"/>
              <a:t>apache </a:t>
            </a:r>
            <a:r>
              <a:rPr lang="en-US" altLang="ko-KR" dirty="0"/>
              <a:t>commons </a:t>
            </a:r>
            <a:r>
              <a:rPr lang="ko-KR" altLang="en-US" dirty="0" smtClean="0"/>
              <a:t>라이브러리의 </a:t>
            </a:r>
            <a:r>
              <a:rPr lang="en-US" altLang="ko-KR" dirty="0" err="1"/>
              <a:t>BeanUtils</a:t>
            </a:r>
            <a:r>
              <a:rPr lang="ko-KR" altLang="en-US" dirty="0"/>
              <a:t>를 이용해 </a:t>
            </a:r>
            <a:r>
              <a:rPr lang="ko-KR" altLang="en-US" dirty="0" err="1"/>
              <a:t>매핑한</a:t>
            </a:r>
            <a:r>
              <a:rPr lang="ko-KR" altLang="en-US" dirty="0"/>
              <a:t> 다음 이미지 파일 이름을 경로와 함께 저장하고 </a:t>
            </a:r>
            <a:r>
              <a:rPr lang="en-US" altLang="ko-KR" dirty="0" err="1"/>
              <a:t>dao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addNews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호출해 </a:t>
            </a:r>
            <a:r>
              <a:rPr lang="ko-KR" altLang="en-US" dirty="0" smtClean="0"/>
              <a:t>등록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smtClean="0"/>
              <a:t>정상 처리된 경우 뉴스 목록으로 이동할 수 있도록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페이지를 </a:t>
            </a:r>
            <a:r>
              <a:rPr lang="ko-KR" altLang="en-US" dirty="0" err="1" smtClean="0"/>
              <a:t>리턴해야</a:t>
            </a:r>
            <a:r>
              <a:rPr lang="ko-KR" altLang="en-US" dirty="0" smtClean="0"/>
              <a:t> 함</a:t>
            </a:r>
            <a:r>
              <a:rPr lang="en-US" altLang="ko-KR" dirty="0" smtClean="0"/>
              <a:t> </a:t>
            </a:r>
          </a:p>
          <a:p>
            <a:pPr marL="1593850" lvl="2" indent="-342900"/>
            <a:r>
              <a:rPr lang="ko-KR" altLang="en-US" dirty="0" smtClean="0"/>
              <a:t>새로운 뉴스를 </a:t>
            </a:r>
            <a:r>
              <a:rPr lang="en-US" altLang="ko-KR" dirty="0" smtClean="0"/>
              <a:t>post </a:t>
            </a:r>
            <a:r>
              <a:rPr lang="ko-KR" altLang="en-US" dirty="0" smtClean="0"/>
              <a:t>방식으로 등록하는 요청이기 때문에 </a:t>
            </a:r>
            <a:r>
              <a:rPr lang="ko-KR" altLang="en-US" dirty="0" err="1" smtClean="0"/>
              <a:t>리턴은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리디렉션</a:t>
            </a:r>
            <a:r>
              <a:rPr lang="ko-KR" altLang="en-US" dirty="0" smtClean="0"/>
              <a:t> 방식으로 처리해야 함</a:t>
            </a:r>
            <a:r>
              <a:rPr lang="en-US" altLang="ko-KR" dirty="0" smtClean="0"/>
              <a:t> </a:t>
            </a:r>
          </a:p>
          <a:p>
            <a:pPr marL="1593850" lvl="2" indent="-342900"/>
            <a:r>
              <a:rPr lang="ko-KR" altLang="en-US" dirty="0" smtClean="0"/>
              <a:t>주의</a:t>
            </a:r>
            <a:r>
              <a:rPr lang="en-US" altLang="ko-KR" dirty="0" smtClean="0"/>
              <a:t>) </a:t>
            </a:r>
            <a:r>
              <a:rPr lang="en-US" altLang="ko-KR" dirty="0" smtClean="0"/>
              <a:t>“redirect:/” </a:t>
            </a:r>
            <a:r>
              <a:rPr lang="ko-KR" altLang="en-US" dirty="0" smtClean="0"/>
              <a:t>이후에 오는 경로 부분은 “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jwbook</a:t>
            </a:r>
            <a:r>
              <a:rPr lang="en-US" altLang="ko-KR" dirty="0" smtClean="0"/>
              <a:t>/” </a:t>
            </a:r>
            <a:r>
              <a:rPr lang="ko-KR" altLang="en-US" dirty="0" smtClean="0"/>
              <a:t>다음에 오는 경로만 작성해야 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983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addNews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506434" y="1268760"/>
            <a:ext cx="6131132" cy="5243254"/>
            <a:chOff x="1881084" y="1412776"/>
            <a:chExt cx="6131132" cy="5243254"/>
          </a:xfrm>
        </p:grpSpPr>
        <p:pic>
          <p:nvPicPr>
            <p:cNvPr id="1638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084" y="1412776"/>
              <a:ext cx="6131132" cy="3449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38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1294" y="4834434"/>
              <a:ext cx="6111417" cy="1821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7185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getAll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r>
              <a:rPr lang="ko-KR" altLang="en-US" dirty="0"/>
              <a:t> 구현</a:t>
            </a:r>
          </a:p>
          <a:p>
            <a:pPr lvl="1"/>
            <a:r>
              <a:rPr lang="en-US" altLang="ko-KR" dirty="0" err="1"/>
              <a:t>newsList.jsp</a:t>
            </a:r>
            <a:r>
              <a:rPr lang="ko-KR" altLang="en-US" dirty="0"/>
              <a:t>에서 뉴스 목록을 보여주기 위한 요청을 처리하는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dao.getAll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호출해 목록을 가지고 온 다음 </a:t>
            </a:r>
            <a:r>
              <a:rPr lang="en-US" altLang="ko-KR" dirty="0"/>
              <a:t>request</a:t>
            </a:r>
            <a:r>
              <a:rPr lang="ko-KR" altLang="en-US" dirty="0"/>
              <a:t>에 저장하고 </a:t>
            </a:r>
            <a:r>
              <a:rPr lang="en-US" altLang="ko-KR" dirty="0" err="1"/>
              <a:t>newsList.jsp</a:t>
            </a:r>
            <a:r>
              <a:rPr lang="ko-KR" altLang="en-US" dirty="0"/>
              <a:t>로 </a:t>
            </a:r>
            <a:r>
              <a:rPr lang="ko-KR" altLang="en-US" dirty="0" err="1"/>
              <a:t>포워딩되도록</a:t>
            </a:r>
            <a:r>
              <a:rPr lang="ko-KR" altLang="en-US" dirty="0"/>
              <a:t> </a:t>
            </a:r>
            <a:r>
              <a:rPr lang="ko-KR" altLang="en-US" dirty="0" smtClean="0"/>
              <a:t>리턴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2564904"/>
            <a:ext cx="6123246" cy="2827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245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getNews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특정 뉴스 기사를 클릭했을 때 호출하기 위한 요청을 처리하는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기본적인 </a:t>
            </a:r>
            <a:r>
              <a:rPr lang="ko-KR" altLang="en-US" dirty="0"/>
              <a:t>구조는 다른 요청 </a:t>
            </a:r>
            <a:r>
              <a:rPr lang="ko-KR" altLang="en-US" dirty="0" err="1"/>
              <a:t>메서드와</a:t>
            </a:r>
            <a:r>
              <a:rPr lang="ko-KR" altLang="en-US" dirty="0"/>
              <a:t> </a:t>
            </a:r>
            <a:r>
              <a:rPr lang="ko-KR" altLang="en-US" dirty="0" smtClean="0"/>
              <a:t>동일함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여기서는 </a:t>
            </a:r>
            <a:r>
              <a:rPr lang="ko-KR" altLang="en-US" dirty="0"/>
              <a:t>선택한 뉴스의 </a:t>
            </a:r>
            <a:r>
              <a:rPr lang="en-US" altLang="ko-KR" dirty="0"/>
              <a:t>aid </a:t>
            </a:r>
            <a:r>
              <a:rPr lang="ko-KR" altLang="en-US" dirty="0"/>
              <a:t>값을 </a:t>
            </a:r>
            <a:r>
              <a:rPr lang="ko-KR" altLang="en-US" dirty="0" err="1"/>
              <a:t>파라미터에서</a:t>
            </a:r>
            <a:r>
              <a:rPr lang="ko-KR" altLang="en-US" dirty="0"/>
              <a:t> 읽어와 </a:t>
            </a:r>
            <a:r>
              <a:rPr lang="en-US" altLang="ko-KR" dirty="0" err="1"/>
              <a:t>dao.getNews</a:t>
            </a:r>
            <a:r>
              <a:rPr lang="en-US" altLang="ko-KR" dirty="0"/>
              <a:t>( )</a:t>
            </a:r>
            <a:r>
              <a:rPr lang="ko-KR" altLang="en-US" dirty="0"/>
              <a:t>에 </a:t>
            </a:r>
            <a:r>
              <a:rPr lang="ko-KR" altLang="en-US" dirty="0" smtClean="0"/>
              <a:t>전달함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78" y="2564904"/>
            <a:ext cx="6744245" cy="312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035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세부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getNews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r>
              <a:rPr lang="ko-KR" altLang="en-US" dirty="0"/>
              <a:t> 구현</a:t>
            </a:r>
          </a:p>
          <a:p>
            <a:pPr lvl="1"/>
            <a:r>
              <a:rPr lang="ko-KR" altLang="en-US" dirty="0"/>
              <a:t>특정 뉴스 기사를 클릭했을 때 호출하기 위한 요청을 처리하는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기본적인 </a:t>
            </a:r>
            <a:r>
              <a:rPr lang="ko-KR" altLang="en-US" dirty="0"/>
              <a:t>구조는 다른 요청 </a:t>
            </a:r>
            <a:r>
              <a:rPr lang="ko-KR" altLang="en-US" dirty="0" err="1"/>
              <a:t>메서드와</a:t>
            </a:r>
            <a:r>
              <a:rPr lang="ko-KR" altLang="en-US" dirty="0"/>
              <a:t> </a:t>
            </a:r>
            <a:r>
              <a:rPr lang="ko-KR" altLang="en-US" dirty="0" smtClean="0"/>
              <a:t>동일함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여기서는 </a:t>
            </a:r>
            <a:r>
              <a:rPr lang="ko-KR" altLang="en-US" dirty="0"/>
              <a:t>선택한 뉴스의 </a:t>
            </a:r>
            <a:r>
              <a:rPr lang="en-US" altLang="ko-KR" dirty="0"/>
              <a:t>aid </a:t>
            </a:r>
            <a:r>
              <a:rPr lang="ko-KR" altLang="en-US" dirty="0"/>
              <a:t>값을 </a:t>
            </a:r>
            <a:r>
              <a:rPr lang="ko-KR" altLang="en-US" dirty="0" err="1"/>
              <a:t>파라미터에서</a:t>
            </a:r>
            <a:r>
              <a:rPr lang="ko-KR" altLang="en-US" dirty="0"/>
              <a:t> 읽어와 </a:t>
            </a:r>
            <a:r>
              <a:rPr lang="en-US" altLang="ko-KR" dirty="0" err="1"/>
              <a:t>dao.getNews</a:t>
            </a:r>
            <a:r>
              <a:rPr lang="en-US" altLang="ko-KR" dirty="0"/>
              <a:t>( )</a:t>
            </a:r>
            <a:r>
              <a:rPr lang="ko-KR" altLang="en-US" dirty="0"/>
              <a:t>에 </a:t>
            </a:r>
            <a:r>
              <a:rPr lang="ko-KR" altLang="en-US" dirty="0" smtClean="0"/>
              <a:t>전달함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21" y="2564904"/>
            <a:ext cx="6722559" cy="3096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320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</a:t>
            </a:r>
            <a:r>
              <a:rPr lang="en-US" altLang="ko-KR" sz="4000" b="1" dirty="0" smtClean="0">
                <a:latin typeface="+mn-ea"/>
                <a:ea typeface="+mn-ea"/>
              </a:rPr>
              <a:t>4</a:t>
            </a:r>
            <a:endParaRPr lang="en-US" altLang="ko-KR" sz="4000" b="1" dirty="0">
              <a:latin typeface="+mn-ea"/>
              <a:ea typeface="+mn-ea"/>
            </a:endParaRPr>
          </a:p>
          <a:p>
            <a:pPr algn="ctr"/>
            <a:r>
              <a:rPr lang="ko-KR" altLang="en-US" sz="4000" b="1" dirty="0" err="1" smtClean="0">
                <a:latin typeface="+mn-ea"/>
                <a:ea typeface="+mn-ea"/>
              </a:rPr>
              <a:t>뷰</a:t>
            </a:r>
            <a:r>
              <a:rPr lang="ko-KR" altLang="en-US" sz="4000" b="1" dirty="0" smtClean="0">
                <a:latin typeface="+mn-ea"/>
                <a:ea typeface="+mn-ea"/>
              </a:rPr>
              <a:t> 구현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552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newsList.jsp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newsList.jsp</a:t>
            </a:r>
            <a:r>
              <a:rPr lang="ko-KR" altLang="en-US" dirty="0" smtClean="0"/>
              <a:t>의 기본 </a:t>
            </a:r>
            <a:r>
              <a:rPr lang="ko-KR" altLang="en-US" dirty="0"/>
              <a:t>구조</a:t>
            </a:r>
          </a:p>
          <a:p>
            <a:pPr lvl="1"/>
            <a:r>
              <a:rPr lang="ko-KR" altLang="en-US" dirty="0"/>
              <a:t>메인 화면으로 뉴스 목록을 보여주는 </a:t>
            </a:r>
            <a:r>
              <a:rPr lang="ko-KR" altLang="en-US" dirty="0" smtClean="0"/>
              <a:t>화면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 err="1"/>
              <a:t>webapp</a:t>
            </a:r>
            <a:r>
              <a:rPr lang="en-US" altLang="ko-KR" dirty="0"/>
              <a:t>]</a:t>
            </a:r>
            <a:r>
              <a:rPr lang="ko-KR" altLang="en-US" dirty="0"/>
              <a:t>에 </a:t>
            </a:r>
            <a:r>
              <a:rPr lang="en-US" altLang="ko-KR" dirty="0"/>
              <a:t>[ch10] </a:t>
            </a:r>
            <a:r>
              <a:rPr lang="ko-KR" altLang="en-US" dirty="0"/>
              <a:t>폴더를 생성하고 ‘</a:t>
            </a:r>
            <a:r>
              <a:rPr lang="en-US" altLang="ko-KR" dirty="0" err="1"/>
              <a:t>newsList.jsp</a:t>
            </a:r>
            <a:r>
              <a:rPr lang="en-US" altLang="ko-KR" dirty="0"/>
              <a:t>’</a:t>
            </a:r>
            <a:r>
              <a:rPr lang="ko-KR" altLang="en-US" dirty="0"/>
              <a:t>를 </a:t>
            </a:r>
            <a:r>
              <a:rPr lang="ko-KR" altLang="en-US" dirty="0" smtClean="0"/>
              <a:t>만들기</a:t>
            </a:r>
            <a:endParaRPr lang="en-US" altLang="ko-KR" dirty="0"/>
          </a:p>
          <a:p>
            <a:pPr lvl="1"/>
            <a:r>
              <a:rPr lang="ko-KR" altLang="en-US" dirty="0" smtClean="0"/>
              <a:t>생성된 </a:t>
            </a:r>
            <a:r>
              <a:rPr lang="ko-KR" altLang="en-US" dirty="0"/>
              <a:t>‘</a:t>
            </a:r>
            <a:r>
              <a:rPr lang="en-US" altLang="ko-KR" dirty="0" err="1"/>
              <a:t>newsList.jsp</a:t>
            </a:r>
            <a:r>
              <a:rPr lang="en-US" altLang="ko-KR" dirty="0"/>
              <a:t>’ </a:t>
            </a:r>
            <a:r>
              <a:rPr lang="ko-KR" altLang="en-US" dirty="0"/>
              <a:t>파일에 </a:t>
            </a:r>
            <a:r>
              <a:rPr lang="en-US" altLang="ko-KR" dirty="0" smtClean="0"/>
              <a:t>JSTL </a:t>
            </a:r>
            <a:r>
              <a:rPr lang="ko-KR" altLang="en-US" dirty="0"/>
              <a:t>사용을 위한 </a:t>
            </a:r>
            <a:r>
              <a:rPr lang="en-US" altLang="ko-KR" dirty="0" err="1"/>
              <a:t>taglib</a:t>
            </a:r>
            <a:r>
              <a:rPr lang="en-US" altLang="ko-KR" dirty="0"/>
              <a:t> </a:t>
            </a:r>
            <a:r>
              <a:rPr lang="ko-KR" altLang="en-US" dirty="0"/>
              <a:t>지시어를 추가하고 부트스트랩 </a:t>
            </a:r>
            <a:r>
              <a:rPr lang="en-US" altLang="ko-KR" dirty="0" err="1"/>
              <a:t>css</a:t>
            </a:r>
            <a:r>
              <a:rPr lang="ko-KR" altLang="en-US" dirty="0"/>
              <a:t>와 자바스크립트 라이브러리를 </a:t>
            </a:r>
            <a:r>
              <a:rPr lang="ko-KR" altLang="en-US" dirty="0" smtClean="0"/>
              <a:t>등록하기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56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DFC68C85-B962-4902-BC5D-CECBA26B4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ea typeface="+mn-lt"/>
                <a:cs typeface="+mn-lt"/>
              </a:rPr>
              <a:t>뉴스 기사 관리 서비스 설계</a:t>
            </a:r>
          </a:p>
          <a:p>
            <a:r>
              <a:rPr lang="ko-KR" altLang="en-US" dirty="0" smtClean="0">
                <a:ea typeface="+mn-lt"/>
                <a:cs typeface="+mn-lt"/>
              </a:rPr>
              <a:t>모델 </a:t>
            </a:r>
            <a:r>
              <a:rPr lang="ko-KR" altLang="en-US" dirty="0">
                <a:ea typeface="+mn-lt"/>
                <a:cs typeface="+mn-lt"/>
              </a:rPr>
              <a:t>구현</a:t>
            </a:r>
          </a:p>
          <a:p>
            <a:r>
              <a:rPr lang="ko-KR" altLang="en-US" dirty="0" smtClean="0">
                <a:ea typeface="+mn-lt"/>
                <a:cs typeface="+mn-lt"/>
              </a:rPr>
              <a:t>컨트롤러 </a:t>
            </a:r>
            <a:r>
              <a:rPr lang="ko-KR" altLang="en-US" dirty="0">
                <a:ea typeface="+mn-lt"/>
                <a:cs typeface="+mn-lt"/>
              </a:rPr>
              <a:t>구현</a:t>
            </a:r>
          </a:p>
          <a:p>
            <a:r>
              <a:rPr lang="ko-KR" altLang="en-US" dirty="0" err="1" smtClean="0">
                <a:ea typeface="+mn-lt"/>
                <a:cs typeface="+mn-lt"/>
              </a:rPr>
              <a:t>뷰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구현</a:t>
            </a:r>
          </a:p>
          <a:p>
            <a:r>
              <a:rPr lang="ko-KR" altLang="en-US" dirty="0" smtClean="0">
                <a:ea typeface="+mn-lt"/>
                <a:cs typeface="+mn-lt"/>
              </a:rPr>
              <a:t>프로그램 </a:t>
            </a:r>
            <a:r>
              <a:rPr lang="ko-KR" altLang="en-US" dirty="0">
                <a:ea typeface="+mn-lt"/>
                <a:cs typeface="+mn-lt"/>
              </a:rPr>
              <a:t>통합 및 테스트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722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newsList.jsp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502936" y="1124744"/>
            <a:ext cx="6138129" cy="4101312"/>
            <a:chOff x="1869152" y="1993803"/>
            <a:chExt cx="6138129" cy="410131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152" y="1993803"/>
              <a:ext cx="6123246" cy="2870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7975" y="4876774"/>
              <a:ext cx="6119306" cy="1218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3184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newsList.jsp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목록 출력</a:t>
            </a:r>
          </a:p>
          <a:p>
            <a:pPr lvl="1"/>
            <a:r>
              <a:rPr lang="ko-KR" altLang="en-US" dirty="0"/>
              <a:t>먼저 전체 화면 영역을 부트스트랩 컨테이너로 묶고 가로 크기를 </a:t>
            </a:r>
            <a:r>
              <a:rPr lang="en-US" altLang="ko-KR" dirty="0"/>
              <a:t>75%</a:t>
            </a:r>
            <a:r>
              <a:rPr lang="ko-KR" altLang="en-US" dirty="0"/>
              <a:t>로 </a:t>
            </a:r>
            <a:r>
              <a:rPr lang="ko-KR" altLang="en-US" dirty="0" smtClean="0"/>
              <a:t>지정함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상단 마진 설정과 가운데 </a:t>
            </a:r>
            <a:r>
              <a:rPr lang="ko-KR" altLang="en-US" dirty="0"/>
              <a:t>배치를 위해 </a:t>
            </a:r>
            <a:r>
              <a:rPr lang="en-US" altLang="ko-KR" dirty="0"/>
              <a:t>mx-auto</a:t>
            </a:r>
            <a:r>
              <a:rPr lang="ko-KR" altLang="en-US" dirty="0"/>
              <a:t>로 좌우 마진을 동일하게 </a:t>
            </a:r>
            <a:r>
              <a:rPr lang="ko-KR" altLang="en-US" dirty="0" smtClean="0"/>
              <a:t>설정함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2276872"/>
            <a:ext cx="6123246" cy="895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771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newsList.jsp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목록 출력</a:t>
            </a:r>
          </a:p>
          <a:p>
            <a:pPr lvl="1"/>
            <a:r>
              <a:rPr lang="ko-KR" altLang="en-US" dirty="0"/>
              <a:t>목록을 보여주는 </a:t>
            </a:r>
            <a:r>
              <a:rPr lang="ko-KR" altLang="en-US" dirty="0" smtClean="0"/>
              <a:t>부분은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&gt;, &lt;li&gt;</a:t>
            </a:r>
            <a:r>
              <a:rPr lang="ko-KR" altLang="en-US" dirty="0"/>
              <a:t>를 이용하여 목록 형식으로 </a:t>
            </a:r>
            <a:r>
              <a:rPr lang="ko-KR" altLang="en-US" dirty="0" smtClean="0"/>
              <a:t>구성함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/>
              <a:t>c:forEach</a:t>
            </a:r>
            <a:r>
              <a:rPr lang="en-US" altLang="ko-KR" dirty="0"/>
              <a:t>&gt;</a:t>
            </a:r>
            <a:r>
              <a:rPr lang="ko-KR" altLang="en-US" dirty="0"/>
              <a:t>를 이용해 </a:t>
            </a:r>
            <a:r>
              <a:rPr lang="en-US" altLang="ko-KR" dirty="0"/>
              <a:t>request</a:t>
            </a:r>
            <a:r>
              <a:rPr lang="ko-KR" altLang="en-US" dirty="0"/>
              <a:t>에 저장된 </a:t>
            </a:r>
            <a:r>
              <a:rPr lang="en-US" altLang="ko-KR" dirty="0" err="1"/>
              <a:t>newsList</a:t>
            </a:r>
            <a:r>
              <a:rPr lang="ko-KR" altLang="en-US" dirty="0"/>
              <a:t>를 가져와 반복해서 </a:t>
            </a:r>
            <a:r>
              <a:rPr lang="ko-KR" altLang="en-US" dirty="0" smtClean="0"/>
              <a:t>출력함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화면에 </a:t>
            </a:r>
            <a:r>
              <a:rPr lang="ko-KR" altLang="en-US" dirty="0"/>
              <a:t>보이는 뉴스 번호는 실제 </a:t>
            </a:r>
            <a:r>
              <a:rPr lang="en-US" altLang="ko-KR" dirty="0"/>
              <a:t>aid</a:t>
            </a:r>
            <a:r>
              <a:rPr lang="ko-KR" altLang="en-US" dirty="0"/>
              <a:t>가 아니라 </a:t>
            </a:r>
            <a:r>
              <a:rPr lang="en-US" altLang="ko-KR" dirty="0"/>
              <a:t>{</a:t>
            </a:r>
            <a:r>
              <a:rPr lang="en-US" altLang="ko-KR" dirty="0" err="1"/>
              <a:t>status.count</a:t>
            </a:r>
            <a:r>
              <a:rPr lang="en-US" altLang="ko-KR" dirty="0"/>
              <a:t>}</a:t>
            </a:r>
            <a:r>
              <a:rPr lang="ko-KR" altLang="en-US" dirty="0"/>
              <a:t>를 이용해 순차 번호로 나타나게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2852936"/>
            <a:ext cx="6111417" cy="2827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26493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newsList.jsp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에러 </a:t>
            </a:r>
            <a:r>
              <a:rPr lang="ko-KR" altLang="en-US" dirty="0" err="1"/>
              <a:t>출력부</a:t>
            </a:r>
            <a:endParaRPr lang="ko-KR" altLang="en-US" dirty="0"/>
          </a:p>
          <a:p>
            <a:pPr lvl="1"/>
            <a:r>
              <a:rPr lang="ko-KR" altLang="en-US" dirty="0"/>
              <a:t>뉴스 목록 아래 부분에는 에러 메시지를 출력하는 부분을 </a:t>
            </a:r>
            <a:r>
              <a:rPr lang="ko-KR" altLang="en-US" dirty="0" smtClean="0"/>
              <a:t>추가함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다만 </a:t>
            </a:r>
            <a:r>
              <a:rPr lang="ko-KR" altLang="en-US" dirty="0"/>
              <a:t>에러 메시지는 </a:t>
            </a:r>
            <a:r>
              <a:rPr lang="en-US" altLang="ko-KR" dirty="0"/>
              <a:t>request</a:t>
            </a:r>
            <a:r>
              <a:rPr lang="ko-KR" altLang="en-US" dirty="0"/>
              <a:t>에 “</a:t>
            </a:r>
            <a:r>
              <a:rPr lang="en-US" altLang="ko-KR" dirty="0"/>
              <a:t>error”</a:t>
            </a:r>
            <a:r>
              <a:rPr lang="ko-KR" altLang="en-US" dirty="0"/>
              <a:t>가 저장된 경우에만 보여야 하기 때문에 </a:t>
            </a:r>
            <a:r>
              <a:rPr lang="en-US" altLang="ko-KR" dirty="0"/>
              <a:t>JSTL</a:t>
            </a:r>
            <a:r>
              <a:rPr lang="ko-KR" altLang="en-US" dirty="0"/>
              <a:t>의 </a:t>
            </a:r>
            <a:r>
              <a:rPr lang="en-US" altLang="ko-KR" dirty="0"/>
              <a:t>if </a:t>
            </a:r>
            <a:r>
              <a:rPr lang="ko-KR" altLang="en-US" dirty="0"/>
              <a:t>태그를 사용해 부트스트랩의 </a:t>
            </a:r>
            <a:r>
              <a:rPr lang="en-US" altLang="ko-KR" dirty="0"/>
              <a:t>alert </a:t>
            </a:r>
            <a:r>
              <a:rPr lang="ko-KR" altLang="en-US" dirty="0"/>
              <a:t>컴포넌트로 </a:t>
            </a:r>
            <a:r>
              <a:rPr lang="ko-KR" altLang="en-US" dirty="0" smtClean="0"/>
              <a:t>출력함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뉴스 </a:t>
            </a:r>
            <a:r>
              <a:rPr lang="ko-KR" altLang="en-US" dirty="0"/>
              <a:t>삭제에서와 유사하게 삭제 버튼을 추가해 에러 메시지를 닫을 수 있도록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63" y="2931979"/>
            <a:ext cx="6135075" cy="1577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1250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newsList.jsp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뉴스 등록 양식</a:t>
            </a:r>
          </a:p>
          <a:p>
            <a:pPr lvl="1"/>
            <a:r>
              <a:rPr lang="ko-KR" altLang="en-US" dirty="0"/>
              <a:t>뉴스를 등록하기 위한 버튼을 만들고 버튼을 눌렀을 때 입력 양식이 보이도록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부트스트랩의 </a:t>
            </a:r>
            <a:r>
              <a:rPr lang="ko-KR" altLang="en-US" dirty="0"/>
              <a:t>버튼과 </a:t>
            </a:r>
            <a:r>
              <a:rPr lang="en-US" altLang="ko-KR" dirty="0"/>
              <a:t>Collapse </a:t>
            </a:r>
            <a:r>
              <a:rPr lang="ko-KR" altLang="en-US" dirty="0"/>
              <a:t>컴포넌트로 이벤트가 발생했을 때만 보이는 영역으로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버튼과 </a:t>
            </a:r>
            <a:r>
              <a:rPr lang="en-US" altLang="ko-KR" dirty="0"/>
              <a:t>Collapse </a:t>
            </a:r>
            <a:r>
              <a:rPr lang="ko-KR" altLang="en-US" dirty="0"/>
              <a:t>컴포넌트는 </a:t>
            </a:r>
            <a:r>
              <a:rPr lang="en-US" altLang="ko-KR" dirty="0"/>
              <a:t>data-</a:t>
            </a:r>
            <a:r>
              <a:rPr lang="en-US" altLang="ko-KR" dirty="0" err="1"/>
              <a:t>bs</a:t>
            </a:r>
            <a:r>
              <a:rPr lang="en-US" altLang="ko-KR" dirty="0"/>
              <a:t>-toggle, data-</a:t>
            </a:r>
            <a:r>
              <a:rPr lang="en-US" altLang="ko-KR" dirty="0" err="1"/>
              <a:t>bs</a:t>
            </a:r>
            <a:r>
              <a:rPr lang="en-US" altLang="ko-KR" dirty="0"/>
              <a:t>-target </a:t>
            </a:r>
            <a:r>
              <a:rPr lang="ko-KR" altLang="en-US" dirty="0"/>
              <a:t>속성으로 </a:t>
            </a:r>
            <a:r>
              <a:rPr lang="ko-KR" altLang="en-US" dirty="0" smtClean="0"/>
              <a:t>연결함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996952"/>
            <a:ext cx="6103533" cy="1549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613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newsList.jsp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뉴스 등록 양식</a:t>
            </a:r>
          </a:p>
          <a:p>
            <a:pPr lvl="1"/>
            <a:r>
              <a:rPr lang="en-US" altLang="ko-KR" dirty="0" smtClean="0"/>
              <a:t>Collapse </a:t>
            </a:r>
            <a:r>
              <a:rPr lang="ko-KR" altLang="en-US" dirty="0"/>
              <a:t>부분에 들어갈 입력 양식은 일반적인 </a:t>
            </a:r>
            <a:r>
              <a:rPr lang="en-US" altLang="ko-KR" dirty="0"/>
              <a:t>html &lt;form&gt;</a:t>
            </a:r>
            <a:r>
              <a:rPr lang="ko-KR" altLang="en-US" dirty="0"/>
              <a:t>으로 </a:t>
            </a:r>
            <a:r>
              <a:rPr lang="ko-KR" altLang="en-US" dirty="0" smtClean="0"/>
              <a:t>구현함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부트스트랩의 </a:t>
            </a:r>
            <a:r>
              <a:rPr lang="en-US" altLang="ko-KR" dirty="0"/>
              <a:t>form-label, form-control</a:t>
            </a:r>
            <a:r>
              <a:rPr lang="ko-KR" altLang="en-US" dirty="0"/>
              <a:t>로 구성하고 입력 양식을 테두리가 있는 박스 형태로 </a:t>
            </a:r>
            <a:r>
              <a:rPr lang="ko-KR" altLang="en-US" dirty="0" smtClean="0"/>
              <a:t>만들기 </a:t>
            </a:r>
            <a:r>
              <a:rPr lang="ko-KR" altLang="en-US" dirty="0"/>
              <a:t>위해 </a:t>
            </a:r>
            <a:r>
              <a:rPr lang="en-US" altLang="ko-KR" dirty="0"/>
              <a:t>card</a:t>
            </a:r>
            <a:r>
              <a:rPr lang="ko-KR" altLang="en-US" dirty="0"/>
              <a:t>를 </a:t>
            </a:r>
            <a:r>
              <a:rPr lang="ko-KR" altLang="en-US" dirty="0" smtClean="0"/>
              <a:t>적용</a:t>
            </a:r>
            <a:endParaRPr lang="en-US" altLang="ko-KR" dirty="0"/>
          </a:p>
          <a:p>
            <a:pPr lvl="1"/>
            <a:r>
              <a:rPr lang="en-US" altLang="ko-KR" dirty="0"/>
              <a:t>&lt;submit&gt; </a:t>
            </a:r>
            <a:r>
              <a:rPr lang="ko-KR" altLang="en-US" dirty="0"/>
              <a:t>버튼을 클릭하면 </a:t>
            </a:r>
            <a:r>
              <a:rPr lang="en-US" altLang="ko-KR" dirty="0"/>
              <a:t>&lt;form&gt;</a:t>
            </a:r>
            <a:r>
              <a:rPr lang="ko-KR" altLang="en-US" dirty="0"/>
              <a:t>의 </a:t>
            </a:r>
            <a:r>
              <a:rPr lang="en-US" altLang="ko-KR" dirty="0"/>
              <a:t>action</a:t>
            </a:r>
            <a:r>
              <a:rPr lang="ko-KR" altLang="en-US" dirty="0"/>
              <a:t>에 지정된 </a:t>
            </a:r>
            <a:r>
              <a:rPr lang="en-US" altLang="ko-KR" dirty="0" err="1"/>
              <a:t>url</a:t>
            </a:r>
            <a:r>
              <a:rPr lang="ko-KR" altLang="en-US" dirty="0"/>
              <a:t>로 </a:t>
            </a:r>
            <a:r>
              <a:rPr lang="ko-KR" altLang="en-US" dirty="0" err="1"/>
              <a:t>입력값이</a:t>
            </a:r>
            <a:r>
              <a:rPr lang="ko-KR" altLang="en-US" dirty="0"/>
              <a:t> </a:t>
            </a:r>
            <a:r>
              <a:rPr lang="ko-KR" altLang="en-US" dirty="0" smtClean="0"/>
              <a:t>전달됨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컨트롤러를 </a:t>
            </a:r>
            <a:r>
              <a:rPr lang="ko-KR" altLang="en-US" dirty="0"/>
              <a:t>호출하면서 </a:t>
            </a:r>
            <a:r>
              <a:rPr lang="en-US" altLang="ko-KR" dirty="0"/>
              <a:t>action </a:t>
            </a:r>
            <a:r>
              <a:rPr lang="ko-KR" altLang="en-US" dirty="0" err="1"/>
              <a:t>파라미터를</a:t>
            </a:r>
            <a:r>
              <a:rPr lang="ko-KR" altLang="en-US" dirty="0"/>
              <a:t> </a:t>
            </a:r>
            <a:r>
              <a:rPr lang="en-US" altLang="ko-KR" dirty="0" err="1"/>
              <a:t>addNews</a:t>
            </a:r>
            <a:r>
              <a:rPr lang="ko-KR" altLang="en-US" dirty="0"/>
              <a:t>로 </a:t>
            </a:r>
            <a:r>
              <a:rPr lang="ko-KR" altLang="en-US" dirty="0" smtClean="0"/>
              <a:t>전달함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또한 </a:t>
            </a:r>
            <a:r>
              <a:rPr lang="ko-KR" altLang="en-US" dirty="0"/>
              <a:t>등록 양식이기 때문에 </a:t>
            </a:r>
            <a:r>
              <a:rPr lang="en-US" altLang="ko-KR" dirty="0"/>
              <a:t>get</a:t>
            </a:r>
            <a:r>
              <a:rPr lang="ko-KR" altLang="en-US" dirty="0" smtClean="0"/>
              <a:t>이 아닌 </a:t>
            </a:r>
            <a:r>
              <a:rPr lang="en-US" altLang="ko-KR" dirty="0"/>
              <a:t>post </a:t>
            </a:r>
            <a:r>
              <a:rPr lang="ko-KR" altLang="en-US" dirty="0"/>
              <a:t>방식을 </a:t>
            </a:r>
            <a:r>
              <a:rPr lang="ko-KR" altLang="en-US" dirty="0" smtClean="0"/>
              <a:t>사용함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3356992"/>
            <a:ext cx="6111417" cy="28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596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newsList.jsp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newsList.jsp</a:t>
            </a:r>
            <a:r>
              <a:rPr lang="ko-KR" altLang="en-US" dirty="0"/>
              <a:t>의 전체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330" y="1024875"/>
            <a:ext cx="5577341" cy="586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961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newsList.jsp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768993" y="1061203"/>
            <a:ext cx="5606015" cy="5569882"/>
            <a:chOff x="2127208" y="1248652"/>
            <a:chExt cx="5606015" cy="556988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208" y="1248652"/>
              <a:ext cx="5606015" cy="2132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337" y="3384669"/>
              <a:ext cx="5573756" cy="3433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89549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newsView.jsp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newsView.jsp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 err="1"/>
              <a:t>newsList.jsp</a:t>
            </a:r>
            <a:r>
              <a:rPr lang="en-US" altLang="ko-KR" dirty="0"/>
              <a:t>’</a:t>
            </a:r>
            <a:r>
              <a:rPr lang="ko-KR" altLang="en-US" dirty="0"/>
              <a:t>에서 뉴스 제목을 클릭했을 때 뉴스를 보여주는 </a:t>
            </a:r>
            <a:r>
              <a:rPr lang="ko-KR" altLang="en-US" dirty="0" smtClean="0"/>
              <a:t>화면임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기본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 smtClean="0"/>
              <a:t>구조는 ‘</a:t>
            </a:r>
            <a:r>
              <a:rPr lang="en-US" altLang="ko-KR" dirty="0" err="1"/>
              <a:t>newsList.jsp</a:t>
            </a:r>
            <a:r>
              <a:rPr lang="en-US" altLang="ko-KR" dirty="0"/>
              <a:t>’</a:t>
            </a:r>
            <a:r>
              <a:rPr lang="ko-KR" altLang="en-US" dirty="0"/>
              <a:t>와 </a:t>
            </a:r>
            <a:r>
              <a:rPr lang="ko-KR" altLang="en-US" dirty="0" smtClean="0"/>
              <a:t>동일함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여기서는 </a:t>
            </a:r>
            <a:r>
              <a:rPr lang="ko-KR" altLang="en-US" dirty="0"/>
              <a:t>화면 구성과 관련된 부분만 </a:t>
            </a:r>
            <a:r>
              <a:rPr lang="ko-KR" altLang="en-US" dirty="0" smtClean="0"/>
              <a:t>설명함</a:t>
            </a:r>
            <a:endParaRPr lang="en-US" altLang="ko-KR" dirty="0"/>
          </a:p>
          <a:p>
            <a:pPr lvl="1"/>
            <a:r>
              <a:rPr lang="ko-KR" altLang="en-US" dirty="0"/>
              <a:t>뉴스 제목과 사진</a:t>
            </a:r>
            <a:r>
              <a:rPr lang="en-US" altLang="ko-KR" dirty="0"/>
              <a:t>, </a:t>
            </a:r>
            <a:r>
              <a:rPr lang="ko-KR" altLang="en-US" dirty="0"/>
              <a:t>기사 내용</a:t>
            </a:r>
            <a:r>
              <a:rPr lang="en-US" altLang="ko-KR" dirty="0"/>
              <a:t>, </a:t>
            </a:r>
            <a:r>
              <a:rPr lang="ko-KR" altLang="en-US" dirty="0"/>
              <a:t>등록 날짜</a:t>
            </a:r>
            <a:r>
              <a:rPr lang="en-US" altLang="ko-KR" dirty="0"/>
              <a:t>/</a:t>
            </a:r>
            <a:r>
              <a:rPr lang="ko-KR" altLang="en-US" dirty="0"/>
              <a:t>시간 등은 </a:t>
            </a:r>
            <a:r>
              <a:rPr lang="en-US" altLang="ko-KR" dirty="0"/>
              <a:t>EL</a:t>
            </a:r>
            <a:r>
              <a:rPr lang="ko-KR" altLang="en-US" dirty="0"/>
              <a:t>을 이용해 </a:t>
            </a:r>
            <a:r>
              <a:rPr lang="ko-KR" altLang="en-US" dirty="0" smtClean="0"/>
              <a:t>출력함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박스 </a:t>
            </a:r>
            <a:r>
              <a:rPr lang="ko-KR" altLang="en-US" dirty="0"/>
              <a:t>형태의 화면 구성을 위해 부트스트랩의 </a:t>
            </a:r>
            <a:r>
              <a:rPr lang="en-US" altLang="ko-KR" dirty="0"/>
              <a:t>card, card-</a:t>
            </a:r>
            <a:r>
              <a:rPr lang="en-US" altLang="ko-KR" dirty="0" err="1"/>
              <a:t>img</a:t>
            </a:r>
            <a:r>
              <a:rPr lang="en-US" altLang="ko-KR" dirty="0"/>
              <a:t>-top, card-body, </a:t>
            </a:r>
            <a:r>
              <a:rPr lang="en-US" altLang="ko-KR" dirty="0" smtClean="0"/>
              <a:t>card-title, card-text </a:t>
            </a:r>
            <a:r>
              <a:rPr lang="ko-KR" altLang="en-US" dirty="0"/>
              <a:t>등을 </a:t>
            </a:r>
            <a:r>
              <a:rPr lang="ko-KR" altLang="en-US" dirty="0" smtClean="0"/>
              <a:t>활용함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436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newsView.jsp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newsView.j</a:t>
            </a:r>
            <a:r>
              <a:rPr lang="ko-KR" altLang="en-US" dirty="0" smtClean="0"/>
              <a:t>네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전체 코드</a:t>
            </a:r>
            <a:endParaRPr lang="en-US" altLang="ko-KR" dirty="0" smtClean="0"/>
          </a:p>
        </p:txBody>
      </p:sp>
      <p:grpSp>
        <p:nvGrpSpPr>
          <p:cNvPr id="5" name="그룹 4"/>
          <p:cNvGrpSpPr/>
          <p:nvPr/>
        </p:nvGrpSpPr>
        <p:grpSpPr>
          <a:xfrm>
            <a:off x="1781508" y="1168617"/>
            <a:ext cx="5580446" cy="5572751"/>
            <a:chOff x="1810404" y="1245567"/>
            <a:chExt cx="5580446" cy="5572751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263" y="1245567"/>
              <a:ext cx="5566587" cy="1967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0404" y="3201650"/>
              <a:ext cx="5555834" cy="36166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720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01</a:t>
            </a:r>
          </a:p>
          <a:p>
            <a:pPr algn="ctr"/>
            <a:r>
              <a:rPr lang="ko-KR" altLang="en-US" sz="4000" b="1" dirty="0" smtClean="0">
                <a:latin typeface="+mn-ea"/>
                <a:ea typeface="+mn-ea"/>
              </a:rPr>
              <a:t>뉴스 기사 관리 서비스 설계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66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</a:t>
            </a:r>
            <a:r>
              <a:rPr lang="en-US" altLang="ko-KR" sz="4000" b="1" dirty="0" smtClean="0">
                <a:latin typeface="+mn-ea"/>
                <a:ea typeface="+mn-ea"/>
              </a:rPr>
              <a:t>5</a:t>
            </a:r>
            <a:endParaRPr lang="en-US" altLang="ko-KR" sz="4000" b="1" dirty="0">
              <a:latin typeface="+mn-ea"/>
              <a:ea typeface="+mn-ea"/>
            </a:endParaRPr>
          </a:p>
          <a:p>
            <a:pPr algn="ctr"/>
            <a:r>
              <a:rPr lang="ko-KR" altLang="en-US" sz="4000" b="1" smtClean="0">
                <a:latin typeface="+mn-ea"/>
                <a:ea typeface="+mn-ea"/>
              </a:rPr>
              <a:t>프로그램 통합 및 테스트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552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업로드를 위한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톰캣</a:t>
            </a:r>
            <a:r>
              <a:rPr lang="ko-KR" altLang="en-US" dirty="0" smtClean="0"/>
              <a:t> 설정 개요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기본적으로 </a:t>
            </a:r>
            <a:r>
              <a:rPr lang="ko-KR" altLang="en-US" dirty="0"/>
              <a:t>웹을 통해 접근할 수 있는 디렉터리 경로는 </a:t>
            </a:r>
            <a:r>
              <a:rPr lang="en-US" altLang="ko-KR" dirty="0"/>
              <a:t>Document root, </a:t>
            </a:r>
            <a:r>
              <a:rPr lang="ko-KR" altLang="en-US" dirty="0"/>
              <a:t>즉 </a:t>
            </a:r>
            <a:r>
              <a:rPr lang="en-US" altLang="ko-KR" dirty="0"/>
              <a:t>[</a:t>
            </a:r>
            <a:r>
              <a:rPr lang="en-US" altLang="ko-KR" dirty="0" err="1"/>
              <a:t>webapp</a:t>
            </a:r>
            <a:r>
              <a:rPr lang="en-US" altLang="ko-KR" dirty="0"/>
              <a:t>] </a:t>
            </a:r>
            <a:r>
              <a:rPr lang="ko-KR" altLang="en-US" dirty="0" smtClean="0"/>
              <a:t>폴더 아래가 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 err="1"/>
              <a:t>업로드되는</a:t>
            </a:r>
            <a:r>
              <a:rPr lang="ko-KR" altLang="en-US" dirty="0"/>
              <a:t> 파일 역시 </a:t>
            </a:r>
            <a:r>
              <a:rPr lang="en-US" altLang="ko-KR" dirty="0"/>
              <a:t>html</a:t>
            </a:r>
            <a:r>
              <a:rPr lang="ko-KR" altLang="en-US" dirty="0"/>
              <a:t>에서 참조 가능한 경로에 있어야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1"/>
            <a:r>
              <a:rPr lang="ko-KR" altLang="en-US" dirty="0"/>
              <a:t>이때 </a:t>
            </a:r>
            <a:r>
              <a:rPr lang="en-US" altLang="ko-KR" dirty="0"/>
              <a:t>[ch10] </a:t>
            </a:r>
            <a:r>
              <a:rPr lang="ko-KR" altLang="en-US" dirty="0"/>
              <a:t>폴더 아래 </a:t>
            </a:r>
            <a:r>
              <a:rPr lang="en-US" altLang="ko-KR" dirty="0"/>
              <a:t>[</a:t>
            </a:r>
            <a:r>
              <a:rPr lang="en-US" altLang="ko-KR" dirty="0" err="1"/>
              <a:t>img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ko-KR" altLang="en-US" dirty="0"/>
              <a:t>폴더를 만들고 파일을 </a:t>
            </a:r>
            <a:r>
              <a:rPr lang="ko-KR" altLang="en-US" dirty="0" err="1" smtClean="0"/>
              <a:t>업로드하면</a:t>
            </a:r>
            <a:r>
              <a:rPr lang="ko-KR" altLang="en-US" dirty="0" smtClean="0"/>
              <a:t> </a:t>
            </a:r>
            <a:r>
              <a:rPr lang="ko-KR" altLang="en-US" dirty="0"/>
              <a:t>문제가 </a:t>
            </a:r>
            <a:r>
              <a:rPr lang="ko-KR" altLang="en-US" dirty="0" smtClean="0"/>
              <a:t>발생함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이클립스에서</a:t>
            </a:r>
            <a:r>
              <a:rPr lang="ko-KR" altLang="en-US" dirty="0" smtClean="0"/>
              <a:t> </a:t>
            </a:r>
            <a:r>
              <a:rPr lang="ko-KR" altLang="en-US" dirty="0"/>
              <a:t>실행 중인 </a:t>
            </a:r>
            <a:r>
              <a:rPr lang="ko-KR" altLang="en-US" dirty="0" err="1"/>
              <a:t>톰캣은</a:t>
            </a:r>
            <a:r>
              <a:rPr lang="ko-KR" altLang="en-US" dirty="0"/>
              <a:t> 이미 프로젝트를 패키지화해서 별도의 경로에서 서비스하는 </a:t>
            </a:r>
            <a:r>
              <a:rPr lang="ko-KR" altLang="en-US" dirty="0" smtClean="0"/>
              <a:t>방식이라 </a:t>
            </a:r>
            <a:r>
              <a:rPr lang="ko-KR" altLang="en-US" dirty="0" err="1"/>
              <a:t>업로드된</a:t>
            </a:r>
            <a:r>
              <a:rPr lang="ko-KR" altLang="en-US" dirty="0"/>
              <a:t> 파일을 인식하지 못하기 </a:t>
            </a:r>
            <a:r>
              <a:rPr lang="ko-KR" altLang="en-US" dirty="0" smtClean="0"/>
              <a:t>때문</a:t>
            </a:r>
            <a:endParaRPr lang="en-US" altLang="ko-KR" dirty="0"/>
          </a:p>
          <a:p>
            <a:pPr lvl="1"/>
            <a:r>
              <a:rPr lang="ko-KR" altLang="en-US" dirty="0" smtClean="0"/>
              <a:t>따라</a:t>
            </a:r>
            <a:r>
              <a:rPr lang="ko-KR" altLang="en-US" dirty="0"/>
              <a:t>서</a:t>
            </a:r>
            <a:r>
              <a:rPr lang="ko-KR" altLang="en-US" dirty="0" smtClean="0"/>
              <a:t> </a:t>
            </a:r>
            <a:r>
              <a:rPr lang="ko-KR" altLang="en-US" dirty="0"/>
              <a:t>이미지 업로드 </a:t>
            </a:r>
            <a:r>
              <a:rPr lang="ko-KR" altLang="en-US" dirty="0" smtClean="0"/>
              <a:t>경로는 </a:t>
            </a:r>
            <a:r>
              <a:rPr lang="ko-KR" altLang="en-US" dirty="0"/>
              <a:t>다른 곳으로 지정하는 것이 </a:t>
            </a:r>
            <a:r>
              <a:rPr lang="ko-KR" altLang="en-US" dirty="0" smtClean="0"/>
              <a:t>좋음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컨트롤러 코드</a:t>
            </a:r>
            <a:r>
              <a:rPr lang="en-US" altLang="ko-KR" dirty="0" smtClean="0"/>
              <a:t>([</a:t>
            </a:r>
            <a:r>
              <a:rPr lang="ko-KR" altLang="en-US" dirty="0"/>
              <a:t>예제 </a:t>
            </a:r>
            <a:r>
              <a:rPr lang="en-US" altLang="ko-KR" dirty="0"/>
              <a:t>10-3</a:t>
            </a:r>
            <a:r>
              <a:rPr lang="en-US" altLang="ko-KR" dirty="0" smtClean="0"/>
              <a:t>])</a:t>
            </a:r>
            <a:r>
              <a:rPr lang="ko-KR" altLang="en-US" dirty="0" smtClean="0"/>
              <a:t>에서 </a:t>
            </a:r>
            <a:r>
              <a:rPr lang="ko-KR" altLang="en-US" dirty="0"/>
              <a:t>“</a:t>
            </a:r>
            <a:r>
              <a:rPr lang="en-US" altLang="ko-KR" dirty="0"/>
              <a:t>c:/Temp/img” </a:t>
            </a:r>
            <a:r>
              <a:rPr lang="ko-KR" altLang="en-US" dirty="0" smtClean="0"/>
              <a:t>폴더를 지정했는데 </a:t>
            </a:r>
            <a:r>
              <a:rPr lang="ko-KR" altLang="en-US" dirty="0"/>
              <a:t>해당 폴더는 웹으로 접근할 수 없기 때문에 웹에서 접근 </a:t>
            </a:r>
            <a:r>
              <a:rPr lang="ko-KR" altLang="en-US" dirty="0" smtClean="0"/>
              <a:t>가능하도록 </a:t>
            </a:r>
            <a:r>
              <a:rPr lang="ko-KR" altLang="en-US" dirty="0" err="1" smtClean="0"/>
              <a:t>톰캣</a:t>
            </a:r>
            <a:r>
              <a:rPr lang="ko-KR" altLang="en-US" dirty="0" smtClean="0"/>
              <a:t> </a:t>
            </a:r>
            <a:r>
              <a:rPr lang="ko-KR" altLang="en-US" dirty="0"/>
              <a:t>설정을 추가해야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0925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업로드를 위한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/>
            </a:pPr>
            <a:r>
              <a:rPr lang="ko-KR" altLang="en-US" dirty="0" err="1" smtClean="0"/>
              <a:t>톰캣이</a:t>
            </a:r>
            <a:r>
              <a:rPr lang="ko-KR" altLang="en-US" dirty="0" smtClean="0"/>
              <a:t> </a:t>
            </a:r>
            <a:r>
              <a:rPr lang="ko-KR" altLang="en-US" dirty="0"/>
              <a:t>실행되어 있다면 우선 </a:t>
            </a:r>
            <a:r>
              <a:rPr lang="ko-KR" altLang="en-US" dirty="0" smtClean="0"/>
              <a:t>종료하고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이클립스</a:t>
            </a:r>
            <a:r>
              <a:rPr lang="ko-KR" altLang="en-US" dirty="0"/>
              <a:t> </a:t>
            </a:r>
            <a:r>
              <a:rPr lang="en-US" altLang="ko-KR" dirty="0"/>
              <a:t>Project Explorer</a:t>
            </a:r>
            <a:r>
              <a:rPr lang="ko-KR" altLang="en-US" dirty="0"/>
              <a:t>에서 </a:t>
            </a:r>
            <a:r>
              <a:rPr lang="en-US" altLang="ko-KR" dirty="0"/>
              <a:t>[Servers] → [</a:t>
            </a:r>
            <a:r>
              <a:rPr lang="en-US" altLang="ko-KR" dirty="0" smtClean="0"/>
              <a:t>Tomcat 9.0</a:t>
            </a:r>
            <a:r>
              <a:rPr lang="en-US" altLang="ko-KR" dirty="0"/>
              <a:t>...]</a:t>
            </a:r>
            <a:r>
              <a:rPr lang="ko-KR" altLang="en-US" dirty="0"/>
              <a:t>를 클릭하여 ‘</a:t>
            </a:r>
            <a:r>
              <a:rPr lang="en-US" altLang="ko-KR" dirty="0"/>
              <a:t>server.xml’ </a:t>
            </a:r>
            <a:r>
              <a:rPr lang="ko-KR" altLang="en-US" dirty="0"/>
              <a:t>파일을 </a:t>
            </a:r>
            <a:r>
              <a:rPr lang="ko-KR" altLang="en-US" dirty="0" smtClean="0"/>
              <a:t>열</a:t>
            </a:r>
            <a:r>
              <a:rPr lang="ko-KR" altLang="en-US" dirty="0"/>
              <a:t>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79" y="1700808"/>
            <a:ext cx="6605241" cy="412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637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업로드를 위한 </a:t>
            </a:r>
            <a:r>
              <a:rPr lang="ko-KR" altLang="en-US" dirty="0" err="1"/>
              <a:t>톰캣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/>
              <a:t>‘</a:t>
            </a:r>
            <a:r>
              <a:rPr lang="en-US" altLang="ko-KR" dirty="0"/>
              <a:t>server.xml’ </a:t>
            </a:r>
            <a:r>
              <a:rPr lang="ko-KR" altLang="en-US" dirty="0" smtClean="0"/>
              <a:t>파일의 </a:t>
            </a:r>
            <a:r>
              <a:rPr lang="ko-KR" altLang="en-US" dirty="0"/>
              <a:t>제일 아래에서 </a:t>
            </a:r>
            <a:r>
              <a:rPr lang="en-US" altLang="ko-KR" dirty="0"/>
              <a:t>&lt;Context&gt; </a:t>
            </a:r>
            <a:r>
              <a:rPr lang="ko-KR" altLang="en-US" dirty="0"/>
              <a:t>부분을 찾아 태그 끝 부분에 있는 </a:t>
            </a:r>
            <a:r>
              <a:rPr lang="en-US" altLang="ko-KR" dirty="0"/>
              <a:t>&lt;/Host&gt; </a:t>
            </a:r>
            <a:r>
              <a:rPr lang="ko-KR" altLang="en-US" dirty="0"/>
              <a:t>사이에 새로운 </a:t>
            </a:r>
            <a:r>
              <a:rPr lang="en-US" altLang="ko-KR" dirty="0"/>
              <a:t>&lt;Context&gt; </a:t>
            </a:r>
            <a:r>
              <a:rPr lang="ko-KR" altLang="en-US" dirty="0"/>
              <a:t>항목을 다음과 같이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ko-KR" altLang="en-US" dirty="0"/>
              <a:t>원래 있던 </a:t>
            </a:r>
            <a:r>
              <a:rPr lang="en-US" altLang="ko-KR" dirty="0"/>
              <a:t>&lt;Context .... /&gt; </a:t>
            </a:r>
            <a:r>
              <a:rPr lang="ko-KR" altLang="en-US" dirty="0"/>
              <a:t>태그 뒤에 </a:t>
            </a:r>
            <a:r>
              <a:rPr lang="en-US" altLang="ko-KR" dirty="0"/>
              <a:t>&lt;/Host&gt; </a:t>
            </a:r>
            <a:r>
              <a:rPr lang="ko-KR" altLang="en-US" dirty="0"/>
              <a:t>태그가 붙어 있기 때문에 </a:t>
            </a:r>
            <a:r>
              <a:rPr lang="ko-KR" altLang="en-US" dirty="0" err="1"/>
              <a:t>엔터를</a:t>
            </a:r>
            <a:r>
              <a:rPr lang="ko-KR" altLang="en-US" dirty="0"/>
              <a:t> 쳐서 그 사이에 새로운 항목을 넣어야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6" y="2386927"/>
            <a:ext cx="7180128" cy="109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7402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 실행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dirty="0"/>
              <a:t>먼저 </a:t>
            </a:r>
            <a:r>
              <a:rPr lang="en-US" altLang="ko-KR" dirty="0" smtClean="0"/>
              <a:t>H2</a:t>
            </a:r>
            <a:r>
              <a:rPr lang="ko-KR" altLang="en-US" dirty="0" smtClean="0"/>
              <a:t>가 </a:t>
            </a:r>
            <a:r>
              <a:rPr lang="ko-KR" altLang="en-US" dirty="0"/>
              <a:t>실행되어 있는지 </a:t>
            </a:r>
            <a:r>
              <a:rPr lang="ko-KR" altLang="en-US" dirty="0" smtClean="0"/>
              <a:t>확인하기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H2</a:t>
            </a:r>
            <a:r>
              <a:rPr lang="ko-KR" altLang="en-US" dirty="0" smtClean="0"/>
              <a:t>는 </a:t>
            </a:r>
            <a:r>
              <a:rPr lang="ko-KR" altLang="en-US" dirty="0"/>
              <a:t>윈도우에서 </a:t>
            </a:r>
            <a:r>
              <a:rPr lang="en-US" altLang="ko-KR" dirty="0"/>
              <a:t>H2 Console </a:t>
            </a:r>
            <a:r>
              <a:rPr lang="ko-KR" altLang="en-US" dirty="0" err="1"/>
              <a:t>앱을</a:t>
            </a:r>
            <a:r>
              <a:rPr lang="ko-KR" altLang="en-US" dirty="0"/>
              <a:t> 찾아 </a:t>
            </a:r>
            <a:r>
              <a:rPr lang="ko-KR" altLang="en-US" dirty="0" smtClean="0"/>
              <a:t>실행함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콘솔 로그인 화면만 나오면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로그인까지는</a:t>
            </a:r>
            <a:r>
              <a:rPr lang="ko-KR" altLang="en-US" dirty="0" smtClean="0"/>
              <a:t> 불필요함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709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실행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4"/>
            </a:pPr>
            <a:r>
              <a:rPr lang="en-US" altLang="ko-KR" dirty="0" err="1" smtClean="0"/>
              <a:t>NewsController</a:t>
            </a:r>
            <a:r>
              <a:rPr lang="en-US" altLang="ko-KR" dirty="0" smtClean="0"/>
              <a:t> </a:t>
            </a:r>
            <a:r>
              <a:rPr lang="ko-KR" altLang="en-US" dirty="0" err="1"/>
              <a:t>서블릿을</a:t>
            </a:r>
            <a:r>
              <a:rPr lang="ko-KR" altLang="en-US" dirty="0"/>
              <a:t> 실행하면 다음과 같이 비어 있는 메인 </a:t>
            </a:r>
            <a:r>
              <a:rPr lang="ko-KR" altLang="en-US" dirty="0" smtClean="0"/>
              <a:t>화면이 뜸</a:t>
            </a:r>
            <a:r>
              <a:rPr lang="en-US" altLang="ko-KR" dirty="0"/>
              <a:t>.</a:t>
            </a:r>
            <a:r>
              <a:rPr lang="ko-KR" altLang="en-US" dirty="0" smtClean="0"/>
              <a:t>이때 </a:t>
            </a:r>
            <a:r>
              <a:rPr lang="ko-KR" altLang="en-US" dirty="0" err="1" smtClean="0"/>
              <a:t>이클립스</a:t>
            </a:r>
            <a:r>
              <a:rPr lang="ko-KR" altLang="en-US" dirty="0" smtClean="0"/>
              <a:t> </a:t>
            </a:r>
            <a:r>
              <a:rPr lang="ko-KR" altLang="en-US" dirty="0"/>
              <a:t>콘솔에 어떠한 에러 메시지도 출력되지 않아야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71" y="1737518"/>
            <a:ext cx="4742657" cy="33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7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뉴스 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5"/>
            </a:pPr>
            <a:r>
              <a:rPr lang="en-US" altLang="ko-KR" dirty="0"/>
              <a:t>&lt;</a:t>
            </a:r>
            <a:r>
              <a:rPr lang="ko-KR" altLang="en-US" dirty="0"/>
              <a:t>뉴스 등록</a:t>
            </a:r>
            <a:r>
              <a:rPr lang="en-US" altLang="ko-KR" dirty="0"/>
              <a:t>&gt; </a:t>
            </a:r>
            <a:r>
              <a:rPr lang="ko-KR" altLang="en-US" dirty="0"/>
              <a:t>버튼을 클릭해 뉴스를 </a:t>
            </a:r>
            <a:r>
              <a:rPr lang="ko-KR" altLang="en-US" dirty="0" smtClean="0"/>
              <a:t>등록하기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직접 </a:t>
            </a:r>
            <a:r>
              <a:rPr lang="ko-KR" altLang="en-US" dirty="0"/>
              <a:t>내용을 등록해도 되지만 </a:t>
            </a:r>
            <a:r>
              <a:rPr lang="ko-KR" altLang="en-US" dirty="0" err="1"/>
              <a:t>네이버와</a:t>
            </a:r>
            <a:r>
              <a:rPr lang="ko-KR" altLang="en-US" dirty="0"/>
              <a:t> </a:t>
            </a:r>
            <a:r>
              <a:rPr lang="ko-KR" altLang="en-US" dirty="0" smtClean="0"/>
              <a:t>같은 </a:t>
            </a:r>
            <a:r>
              <a:rPr lang="ko-KR" altLang="en-US" dirty="0"/>
              <a:t>포털 사이트 혹은 신문사 웹 페이지에 등록된 기사를 활용하는 것이 </a:t>
            </a:r>
            <a:r>
              <a:rPr lang="ko-KR" altLang="en-US" dirty="0" smtClean="0"/>
              <a:t>좋음</a:t>
            </a:r>
            <a:endParaRPr lang="en-US" altLang="ko-KR" dirty="0"/>
          </a:p>
          <a:p>
            <a:pPr lvl="2"/>
            <a:r>
              <a:rPr lang="ko-KR" altLang="en-US" dirty="0" smtClean="0"/>
              <a:t>이미지의 </a:t>
            </a:r>
            <a:r>
              <a:rPr lang="ko-KR" altLang="en-US" dirty="0"/>
              <a:t>경우 원하는 이미지를 컴퓨터에 </a:t>
            </a:r>
            <a:r>
              <a:rPr lang="ko-KR" altLang="en-US" dirty="0" smtClean="0"/>
              <a:t>저장한 다음 </a:t>
            </a:r>
            <a:r>
              <a:rPr lang="ko-KR" altLang="en-US" dirty="0"/>
              <a:t>파일 선택 버튼을 </a:t>
            </a:r>
            <a:r>
              <a:rPr lang="ko-KR" altLang="en-US" dirty="0" smtClean="0"/>
              <a:t>클릭 후 선택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75" y="2267216"/>
            <a:ext cx="5707849" cy="45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60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뉴스 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6"/>
            </a:pPr>
            <a:r>
              <a:rPr lang="ko-KR" altLang="en-US" dirty="0"/>
              <a:t>다음과 같이 뉴스가 등록되면 성공한 </a:t>
            </a:r>
            <a:r>
              <a:rPr lang="ko-KR" altLang="en-US" dirty="0" smtClean="0"/>
              <a:t>것임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84" y="1700808"/>
            <a:ext cx="4717231" cy="36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44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뉴스 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7"/>
            </a:pPr>
            <a:r>
              <a:rPr lang="ko-KR" altLang="en-US" dirty="0"/>
              <a:t>다음으로 뉴스 제목을 클릭해 이미지와 함께 세부 뉴스 내용이 잘 나오는지 </a:t>
            </a:r>
            <a:r>
              <a:rPr lang="ko-KR" altLang="en-US" dirty="0" smtClean="0"/>
              <a:t>확인하기</a:t>
            </a:r>
            <a:endParaRPr lang="en-US" altLang="ko-KR" dirty="0" smtClean="0"/>
          </a:p>
          <a:p>
            <a:pPr>
              <a:buFont typeface="+mj-lt"/>
              <a:buAutoNum type="arabicParenR" startAt="7"/>
            </a:pPr>
            <a:r>
              <a:rPr lang="ko-KR" altLang="en-US" dirty="0"/>
              <a:t>이상이 없다면 목록 화면으로 돌아와서 뉴스를 몇 개 </a:t>
            </a:r>
            <a:r>
              <a:rPr lang="ko-KR" altLang="en-US" dirty="0" smtClean="0"/>
              <a:t>더 등록하기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076" y="1941339"/>
            <a:ext cx="4389846" cy="364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2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뉴스 삭제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/>
              <a:t>등록된 뉴스에서 하나를 </a:t>
            </a:r>
            <a:r>
              <a:rPr lang="ko-KR" altLang="en-US" dirty="0" smtClean="0"/>
              <a:t>삭제하기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별도의 </a:t>
            </a:r>
            <a:r>
              <a:rPr lang="ko-KR" altLang="en-US" dirty="0"/>
              <a:t>확인 과정은 없고 클릭하면 바로 삭제가 </a:t>
            </a:r>
            <a:r>
              <a:rPr lang="ko-KR" altLang="en-US" dirty="0" smtClean="0"/>
              <a:t>이루어짐</a:t>
            </a:r>
            <a:endParaRPr lang="en-US" altLang="ko-KR" dirty="0"/>
          </a:p>
          <a:p>
            <a:pPr>
              <a:buFont typeface="+mj-lt"/>
              <a:buAutoNum type="arabicParenR" startAt="9"/>
            </a:pPr>
            <a:r>
              <a:rPr lang="ko-KR" altLang="en-US" dirty="0" smtClean="0"/>
              <a:t>데이터베이스에서 </a:t>
            </a:r>
            <a:r>
              <a:rPr lang="ko-KR" altLang="en-US" dirty="0"/>
              <a:t>실제 데이터가 등록된 현황을 </a:t>
            </a:r>
            <a:r>
              <a:rPr lang="ko-KR" altLang="en-US" dirty="0" smtClean="0"/>
              <a:t>확인하기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H2 </a:t>
            </a:r>
            <a:r>
              <a:rPr lang="en-US" altLang="ko-KR" dirty="0"/>
              <a:t>Console</a:t>
            </a:r>
            <a:r>
              <a:rPr lang="ko-KR" altLang="en-US" dirty="0" smtClean="0"/>
              <a:t>에 로그인하고 </a:t>
            </a:r>
            <a:r>
              <a:rPr lang="ko-KR" altLang="en-US" dirty="0"/>
              <a:t>쿼리 </a:t>
            </a:r>
            <a:r>
              <a:rPr lang="en-US" altLang="ko-KR" dirty="0"/>
              <a:t>select * from news</a:t>
            </a:r>
            <a:r>
              <a:rPr lang="ko-KR" altLang="en-US" dirty="0"/>
              <a:t>를 </a:t>
            </a:r>
            <a:r>
              <a:rPr lang="ko-KR" altLang="en-US" dirty="0" smtClean="0"/>
              <a:t>실행함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57" y="2564904"/>
            <a:ext cx="5842885" cy="35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49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이번 프로젝트의 개요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지금까지 </a:t>
            </a:r>
            <a:r>
              <a:rPr lang="ko-KR" altLang="en-US" dirty="0"/>
              <a:t>배운 내용을 종합해 간단한 뉴스 기사 관리 서비스를 단계별로 </a:t>
            </a:r>
            <a:r>
              <a:rPr lang="ko-KR" altLang="en-US" dirty="0" smtClean="0"/>
              <a:t>구현함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재활용 </a:t>
            </a:r>
            <a:r>
              <a:rPr lang="ko-KR" altLang="en-US" dirty="0"/>
              <a:t>가능한 컨트롤러 구조 </a:t>
            </a:r>
            <a:r>
              <a:rPr lang="ko-KR" altLang="en-US" dirty="0" smtClean="0"/>
              <a:t>설계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 </a:t>
            </a:r>
            <a:r>
              <a:rPr lang="ko-KR" altLang="en-US" dirty="0"/>
              <a:t>연동을 통한 모델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부트 </a:t>
            </a:r>
            <a:r>
              <a:rPr lang="ko-KR" altLang="en-US" dirty="0" err="1" smtClean="0"/>
              <a:t>스트랩을</a:t>
            </a:r>
            <a:r>
              <a:rPr lang="ko-KR" altLang="en-US" dirty="0" smtClean="0"/>
              <a:t> </a:t>
            </a:r>
            <a:r>
              <a:rPr lang="ko-KR" altLang="en-US" dirty="0"/>
              <a:t>이용한 화면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뉴스 </a:t>
            </a:r>
            <a:r>
              <a:rPr lang="ko-KR" altLang="en-US" dirty="0"/>
              <a:t>기사 관리 웹 </a:t>
            </a:r>
            <a:r>
              <a:rPr lang="ko-KR" altLang="en-US" dirty="0" smtClean="0"/>
              <a:t>서비스란</a:t>
            </a:r>
            <a:r>
              <a:rPr lang="en-US" altLang="ko-KR" dirty="0" smtClean="0"/>
              <a:t>?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인터넷 </a:t>
            </a:r>
            <a:r>
              <a:rPr lang="ko-KR" altLang="en-US" dirty="0"/>
              <a:t>포털</a:t>
            </a:r>
            <a:r>
              <a:rPr lang="en-US" altLang="ko-KR" dirty="0"/>
              <a:t>, </a:t>
            </a:r>
            <a:r>
              <a:rPr lang="ko-KR" altLang="en-US" dirty="0"/>
              <a:t>신문사 등의 뉴스 기사를 제공하는 회사에서 웹 </a:t>
            </a:r>
            <a:r>
              <a:rPr lang="ko-KR" altLang="en-US" dirty="0" smtClean="0"/>
              <a:t>또는 </a:t>
            </a:r>
            <a:r>
              <a:rPr lang="ko-KR" altLang="en-US" dirty="0" err="1" smtClean="0"/>
              <a:t>모바일로</a:t>
            </a:r>
            <a:r>
              <a:rPr lang="ko-KR" altLang="en-US" dirty="0" smtClean="0"/>
              <a:t> </a:t>
            </a:r>
            <a:r>
              <a:rPr lang="ko-KR" altLang="en-US" dirty="0"/>
              <a:t>뉴스를 제공하기 위한 </a:t>
            </a:r>
            <a:r>
              <a:rPr lang="ko-KR" altLang="en-US" dirty="0" smtClean="0"/>
              <a:t>서비스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뉴스 </a:t>
            </a:r>
            <a:r>
              <a:rPr lang="en-US" altLang="ko-KR" dirty="0"/>
              <a:t>DB</a:t>
            </a:r>
            <a:r>
              <a:rPr lang="ko-KR" altLang="en-US" dirty="0"/>
              <a:t>에 새로운 뉴스를 등록</a:t>
            </a:r>
            <a:r>
              <a:rPr lang="en-US" altLang="ko-KR" dirty="0"/>
              <a:t>,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삭제할 수 </a:t>
            </a:r>
            <a:r>
              <a:rPr lang="ko-KR" altLang="en-US" dirty="0" smtClean="0"/>
              <a:t>있으며 </a:t>
            </a:r>
            <a:r>
              <a:rPr lang="ko-KR" altLang="en-US" dirty="0"/>
              <a:t>모든 조작은 웹 화면을 통해 </a:t>
            </a:r>
            <a:r>
              <a:rPr lang="ko-KR" altLang="en-US" dirty="0" smtClean="0"/>
              <a:t>이루어짐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5245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에러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/>
              <a:t>목록 화면에서 에러 처리가 동작하는 것을 확인하기 위해 </a:t>
            </a:r>
            <a:r>
              <a:rPr lang="en-US" altLang="ko-KR" dirty="0"/>
              <a:t>H2 Console</a:t>
            </a:r>
            <a:r>
              <a:rPr lang="ko-KR" altLang="en-US" dirty="0"/>
              <a:t>에서 조회된 뉴스 중 하나를 </a:t>
            </a:r>
            <a:r>
              <a:rPr lang="en-US" altLang="ko-KR" dirty="0" err="1"/>
              <a:t>sql</a:t>
            </a:r>
            <a:r>
              <a:rPr lang="en-US" altLang="ko-KR" dirty="0"/>
              <a:t> </a:t>
            </a:r>
            <a:r>
              <a:rPr lang="ko-KR" altLang="en-US" dirty="0"/>
              <a:t>쿼리를 이용해 직접 </a:t>
            </a:r>
            <a:r>
              <a:rPr lang="ko-KR" altLang="en-US" dirty="0" smtClean="0"/>
              <a:t>삭제해보기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43" y="1745709"/>
            <a:ext cx="7165815" cy="596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874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에러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1"/>
            </a:pPr>
            <a:r>
              <a:rPr lang="ko-KR" altLang="en-US" dirty="0"/>
              <a:t>목록 화면에는 아직 콘솔에서 삭제한 내용이 반영되지 않았기 때문에 해당 기사가 </a:t>
            </a:r>
            <a:r>
              <a:rPr lang="ko-KR" altLang="en-US" dirty="0" smtClean="0"/>
              <a:t>보임</a:t>
            </a:r>
            <a:r>
              <a:rPr lang="en-US" altLang="ko-KR" dirty="0" smtClean="0"/>
              <a:t>. </a:t>
            </a:r>
          </a:p>
          <a:p>
            <a:pPr lvl="1"/>
            <a:r>
              <a:rPr lang="ko-KR" altLang="en-US" dirty="0" smtClean="0"/>
              <a:t>삭제 </a:t>
            </a:r>
            <a:r>
              <a:rPr lang="ko-KR" altLang="en-US" dirty="0"/>
              <a:t>버튼을 눌러 삭제를 시도하면 이미 </a:t>
            </a:r>
            <a:r>
              <a:rPr lang="en-US" altLang="ko-KR" dirty="0"/>
              <a:t>DB</a:t>
            </a:r>
            <a:r>
              <a:rPr lang="ko-KR" altLang="en-US" dirty="0"/>
              <a:t>에서 삭제된 뉴스이기 때문에 다음과 같이 에러 메시지가 </a:t>
            </a:r>
            <a:r>
              <a:rPr lang="ko-KR" altLang="en-US" dirty="0" smtClean="0"/>
              <a:t>출력됨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19" y="2323275"/>
            <a:ext cx="5145360" cy="39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44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에러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2"/>
            </a:pPr>
            <a:r>
              <a:rPr lang="ko-KR" altLang="en-US" dirty="0"/>
              <a:t>또 다른 에러 확인으로 브라우저의 </a:t>
            </a:r>
            <a:r>
              <a:rPr lang="en-US" altLang="ko-KR" dirty="0" err="1"/>
              <a:t>url</a:t>
            </a:r>
            <a:r>
              <a:rPr lang="ko-KR" altLang="en-US" dirty="0"/>
              <a:t>에서 </a:t>
            </a:r>
            <a:r>
              <a:rPr lang="en-US" altLang="ko-KR" dirty="0"/>
              <a:t>action=</a:t>
            </a:r>
            <a:r>
              <a:rPr lang="en-US" altLang="ko-KR" dirty="0" err="1"/>
              <a:t>kkk</a:t>
            </a:r>
            <a:r>
              <a:rPr lang="ko-KR" altLang="en-US" dirty="0"/>
              <a:t>와 같이 임의의 </a:t>
            </a:r>
            <a:r>
              <a:rPr lang="ko-KR" altLang="en-US" dirty="0" err="1"/>
              <a:t>파라미터를</a:t>
            </a:r>
            <a:r>
              <a:rPr lang="ko-KR" altLang="en-US" dirty="0"/>
              <a:t> </a:t>
            </a:r>
            <a:r>
              <a:rPr lang="en-US" altLang="ko-KR" dirty="0"/>
              <a:t>action</a:t>
            </a:r>
            <a:r>
              <a:rPr lang="ko-KR" altLang="en-US" dirty="0"/>
              <a:t>에 넣어 호출하면 다음과 같이 에러 메시지를 볼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19" y="1700808"/>
            <a:ext cx="5145360" cy="390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8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21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이번 프로젝트의 결과 화면</a:t>
            </a:r>
            <a:endParaRPr lang="en-US" altLang="ko-KR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337502" y="1197079"/>
            <a:ext cx="8626986" cy="4488935"/>
            <a:chOff x="369337" y="1197079"/>
            <a:chExt cx="8626986" cy="448893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37" y="1215365"/>
              <a:ext cx="4270107" cy="331199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08" y="1197079"/>
              <a:ext cx="4352315" cy="4488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39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이번 프로젝트에서 구현할 </a:t>
            </a:r>
            <a:r>
              <a:rPr lang="ko-KR" altLang="en-US" dirty="0" smtClean="0"/>
              <a:t>내용</a:t>
            </a:r>
            <a:endParaRPr lang="en-US" altLang="ko-KR" dirty="0"/>
          </a:p>
          <a:p>
            <a:pPr lvl="1"/>
            <a:r>
              <a:rPr lang="ko-KR" altLang="en-US" dirty="0" smtClean="0"/>
              <a:t>부트스트랩을 </a:t>
            </a:r>
            <a:r>
              <a:rPr lang="ko-KR" altLang="en-US" dirty="0"/>
              <a:t>이용한 화면 구현</a:t>
            </a:r>
          </a:p>
          <a:p>
            <a:pPr lvl="1"/>
            <a:r>
              <a:rPr lang="ko-KR" altLang="en-US" dirty="0" smtClean="0"/>
              <a:t>데이터베이스 </a:t>
            </a:r>
            <a:r>
              <a:rPr lang="ko-KR" altLang="en-US" dirty="0"/>
              <a:t>연동</a:t>
            </a:r>
          </a:p>
          <a:p>
            <a:pPr lvl="1"/>
            <a:r>
              <a:rPr lang="ko-KR" altLang="en-US" dirty="0" smtClean="0"/>
              <a:t>이미지 </a:t>
            </a:r>
            <a:r>
              <a:rPr lang="ko-KR" altLang="en-US" dirty="0"/>
              <a:t>파일 첨부를 포함한 뉴스 등록</a:t>
            </a:r>
          </a:p>
          <a:p>
            <a:pPr lvl="1"/>
            <a:r>
              <a:rPr lang="ko-KR" altLang="en-US" dirty="0" smtClean="0"/>
              <a:t>뉴스 </a:t>
            </a:r>
            <a:r>
              <a:rPr lang="ko-KR" altLang="en-US" dirty="0"/>
              <a:t>목록에서 등록한 뉴스 확인</a:t>
            </a:r>
          </a:p>
          <a:p>
            <a:pPr lvl="1"/>
            <a:r>
              <a:rPr lang="ko-KR" altLang="en-US" dirty="0" smtClean="0"/>
              <a:t>뉴스 </a:t>
            </a:r>
            <a:r>
              <a:rPr lang="ko-KR" altLang="en-US" dirty="0"/>
              <a:t>에러 처리</a:t>
            </a:r>
          </a:p>
          <a:p>
            <a:pPr lvl="1"/>
            <a:r>
              <a:rPr lang="ko-KR" altLang="en-US" dirty="0" smtClean="0"/>
              <a:t>이후 </a:t>
            </a:r>
            <a:r>
              <a:rPr lang="ko-KR" altLang="en-US" dirty="0" err="1" smtClean="0"/>
              <a:t>챕</a:t>
            </a:r>
            <a:r>
              <a:rPr lang="ko-KR" altLang="en-US" dirty="0" err="1"/>
              <a:t>터</a:t>
            </a:r>
            <a:r>
              <a:rPr lang="ko-KR" altLang="en-US" dirty="0" err="1" smtClean="0"/>
              <a:t>에서</a:t>
            </a:r>
            <a:r>
              <a:rPr lang="ko-KR" altLang="en-US" dirty="0" smtClean="0"/>
              <a:t> </a:t>
            </a:r>
            <a:r>
              <a:rPr lang="ko-KR" altLang="en-US" dirty="0"/>
              <a:t>지속적으로 업그레이드할 </a:t>
            </a:r>
            <a:r>
              <a:rPr lang="ko-KR" altLang="en-US" dirty="0" smtClean="0"/>
              <a:t>내</a:t>
            </a:r>
            <a:r>
              <a:rPr lang="ko-KR" altLang="en-US" dirty="0"/>
              <a:t>용</a:t>
            </a:r>
            <a:endParaRPr lang="en-US" altLang="ko-KR" dirty="0"/>
          </a:p>
          <a:p>
            <a:pPr lvl="2"/>
            <a:r>
              <a:rPr lang="en-US" altLang="ko-KR" dirty="0" smtClean="0"/>
              <a:t>12</a:t>
            </a:r>
            <a:r>
              <a:rPr lang="ko-KR" altLang="en-US" dirty="0" smtClean="0"/>
              <a:t>장</a:t>
            </a:r>
            <a:r>
              <a:rPr lang="en-US" altLang="ko-KR" dirty="0"/>
              <a:t>: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err="1"/>
              <a:t>앱을</a:t>
            </a:r>
            <a:r>
              <a:rPr lang="ko-KR" altLang="en-US" dirty="0"/>
              <a:t> 위한 </a:t>
            </a:r>
            <a:r>
              <a:rPr lang="en-US" altLang="ko-KR" dirty="0"/>
              <a:t>REST API </a:t>
            </a:r>
            <a:r>
              <a:rPr lang="ko-KR" altLang="en-US" dirty="0"/>
              <a:t>기능 추가</a:t>
            </a:r>
          </a:p>
          <a:p>
            <a:pPr lvl="2"/>
            <a:r>
              <a:rPr lang="en-US" altLang="ko-KR" dirty="0" smtClean="0"/>
              <a:t>14</a:t>
            </a:r>
            <a:r>
              <a:rPr lang="ko-KR" altLang="en-US" dirty="0"/>
              <a:t>장</a:t>
            </a:r>
            <a:r>
              <a:rPr lang="en-US" altLang="ko-KR" dirty="0"/>
              <a:t>: </a:t>
            </a:r>
            <a:r>
              <a:rPr lang="ko-KR" altLang="en-US" dirty="0"/>
              <a:t>스프링 프레임워크 버전 개발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32111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구조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프로젝트 </a:t>
            </a:r>
            <a:r>
              <a:rPr lang="ko-KR" altLang="en-US" dirty="0" smtClean="0"/>
              <a:t>구성요소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 err="1"/>
              <a:t>뷰</a:t>
            </a:r>
            <a:r>
              <a:rPr lang="en-US" altLang="ko-KR" dirty="0"/>
              <a:t>, </a:t>
            </a:r>
            <a:r>
              <a:rPr lang="ko-KR" altLang="en-US" dirty="0" smtClean="0"/>
              <a:t>컨트롤러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소스 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[ch10] </a:t>
            </a:r>
            <a:r>
              <a:rPr lang="ko-KR" altLang="en-US" dirty="0"/>
              <a:t>패키지를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en-US" altLang="ko-KR" dirty="0" err="1"/>
              <a:t>webapp</a:t>
            </a:r>
            <a:r>
              <a:rPr lang="en-US" altLang="ko-KR" dirty="0"/>
              <a:t>] → [ch10] </a:t>
            </a:r>
            <a:r>
              <a:rPr lang="ko-KR" altLang="en-US" dirty="0"/>
              <a:t>폴더를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9230</TotalTime>
  <Words>1877</Words>
  <Application>Microsoft Office PowerPoint</Application>
  <PresentationFormat>화면 슬라이드 쇼(4:3)</PresentationFormat>
  <Paragraphs>261</Paragraphs>
  <Slides>63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굴림</vt:lpstr>
      <vt:lpstr>Arial</vt:lpstr>
      <vt:lpstr>HY견고딕</vt:lpstr>
      <vt:lpstr>맑은 고딕</vt:lpstr>
      <vt:lpstr>Times New Roman</vt:lpstr>
      <vt:lpstr>Wingdings</vt:lpstr>
      <vt:lpstr>Tahoma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개요</vt:lpstr>
      <vt:lpstr>프로젝트 개요</vt:lpstr>
      <vt:lpstr>프로젝트 개요</vt:lpstr>
      <vt:lpstr>프로젝트 구조</vt:lpstr>
      <vt:lpstr>프로젝트 구조</vt:lpstr>
      <vt:lpstr>프로젝트 구조</vt:lpstr>
      <vt:lpstr>프로젝트 구조</vt:lpstr>
      <vt:lpstr>PowerPoint 프레젠테이션</vt:lpstr>
      <vt:lpstr>데이터베이스 생성</vt:lpstr>
      <vt:lpstr>News 클래스 구현</vt:lpstr>
      <vt:lpstr>NewsDAO 클래스 구현</vt:lpstr>
      <vt:lpstr>NewsDAO 클래스 구현</vt:lpstr>
      <vt:lpstr>NewsDAO 클래스 구현</vt:lpstr>
      <vt:lpstr>NewsDAO 클래스 구현</vt:lpstr>
      <vt:lpstr>NewsDAO 클래스 구현</vt:lpstr>
      <vt:lpstr>NewsDAO 클래스 구현</vt:lpstr>
      <vt:lpstr>NewsDAO 클래스 구현</vt:lpstr>
      <vt:lpstr>NewsDAO 클래스 구현</vt:lpstr>
      <vt:lpstr>NewsDAO 클래스 구현</vt:lpstr>
      <vt:lpstr>NewsDAO 클래스 구현</vt:lpstr>
      <vt:lpstr>NewsDAO 클래스 구현</vt:lpstr>
      <vt:lpstr>PowerPoint 프레젠테이션</vt:lpstr>
      <vt:lpstr>init( ) 메서드 구현</vt:lpstr>
      <vt:lpstr>service( ) 메서드 구현</vt:lpstr>
      <vt:lpstr>service( ) 메서드 구현</vt:lpstr>
      <vt:lpstr>service( ) 메서드 구현</vt:lpstr>
      <vt:lpstr>service( ) 메서드 구현</vt:lpstr>
      <vt:lpstr>세부 메서드 구현</vt:lpstr>
      <vt:lpstr>세부 메서드 구현</vt:lpstr>
      <vt:lpstr>세부 메서드 구현</vt:lpstr>
      <vt:lpstr>세부 메서드 구현</vt:lpstr>
      <vt:lpstr>세부 메서드 구현</vt:lpstr>
      <vt:lpstr>PowerPoint 프레젠테이션</vt:lpstr>
      <vt:lpstr>newsList.jsp</vt:lpstr>
      <vt:lpstr>newsList.jsp</vt:lpstr>
      <vt:lpstr>newsList.jsp</vt:lpstr>
      <vt:lpstr>newsList.jsp</vt:lpstr>
      <vt:lpstr>newsList.jsp</vt:lpstr>
      <vt:lpstr>newsList.jsp</vt:lpstr>
      <vt:lpstr>newsList.jsp</vt:lpstr>
      <vt:lpstr>newsList.jsp</vt:lpstr>
      <vt:lpstr>newsList.jsp</vt:lpstr>
      <vt:lpstr>newsView.jsp</vt:lpstr>
      <vt:lpstr>newsView.jsp</vt:lpstr>
      <vt:lpstr>PowerPoint 프레젠테이션</vt:lpstr>
      <vt:lpstr>이미지 업로드를 위한 톰캣 설정</vt:lpstr>
      <vt:lpstr>이미지 업로드를 위한 톰캣 설정</vt:lpstr>
      <vt:lpstr>이미지 업로드를 위한 톰캣 설정</vt:lpstr>
      <vt:lpstr>데이터베이스 실행 확인</vt:lpstr>
      <vt:lpstr>컨트롤러 실행</vt:lpstr>
      <vt:lpstr>뉴스 등록</vt:lpstr>
      <vt:lpstr>뉴스 등록</vt:lpstr>
      <vt:lpstr>뉴스 등록</vt:lpstr>
      <vt:lpstr>뉴스 삭제</vt:lpstr>
      <vt:lpstr>에러 처리</vt:lpstr>
      <vt:lpstr>에러 처리</vt:lpstr>
      <vt:lpstr>에러 처리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user</cp:lastModifiedBy>
  <cp:revision>1685</cp:revision>
  <dcterms:created xsi:type="dcterms:W3CDTF">2012-07-11T10:23:22Z</dcterms:created>
  <dcterms:modified xsi:type="dcterms:W3CDTF">2021-09-26T15:47:16Z</dcterms:modified>
</cp:coreProperties>
</file>